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95E77FD-2B56-4B53-B5CE-A785FDC84FC8}" type="datetimeFigureOut">
              <a:rPr lang="en-US" smtClean="0"/>
              <a:pPr/>
              <a:t>7/27/2020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73C272E-7B7C-43C5-A44F-BBF80F0D4A9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73C272E-7B7C-43C5-A44F-BBF80F0D4A95}"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95E77FD-2B56-4B53-B5CE-A785FDC84FC8}" type="datetimeFigureOut">
              <a:rPr lang="en-US" smtClean="0"/>
              <a:pPr/>
              <a:t>7/27/2020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73C272E-7B7C-43C5-A44F-BBF80F0D4A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000108"/>
            <a:ext cx="8572560" cy="2714644"/>
          </a:xfrm>
        </p:spPr>
        <p:txBody>
          <a:bodyPr>
            <a:noAutofit/>
          </a:bodyPr>
          <a:lstStyle/>
          <a:p>
            <a:pPr algn="ctr"/>
            <a:r>
              <a:rPr lang="en-GB" sz="4000" b="1" dirty="0" smtClean="0">
                <a:solidFill>
                  <a:srgbClr val="00B0F0"/>
                </a:solidFill>
                <a:latin typeface="Times New Roman" pitchFamily="18" charset="0"/>
                <a:cs typeface="Times New Roman" pitchFamily="18" charset="0"/>
              </a:rPr>
              <a:t>DHANALAKSHMI SRINIVASAN COLLEGE OF EDUCATION </a:t>
            </a:r>
            <a:r>
              <a:rPr lang="en-GB" sz="4000" b="1" dirty="0" smtClean="0">
                <a:solidFill>
                  <a:srgbClr val="00B0F0"/>
                </a:solidFill>
                <a:latin typeface="Times New Roman" pitchFamily="18" charset="0"/>
                <a:cs typeface="Times New Roman" pitchFamily="18" charset="0"/>
              </a:rPr>
              <a:t/>
            </a:r>
            <a:br>
              <a:rPr lang="en-GB" sz="4000" b="1"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PERAMBALUR-621212</a:t>
            </a:r>
            <a:br>
              <a:rPr lang="en-GB" sz="4000"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 </a:t>
            </a:r>
            <a:r>
              <a:rPr lang="en-GB" sz="4000" dirty="0" smtClean="0">
                <a:solidFill>
                  <a:schemeClr val="tx1"/>
                </a:solidFill>
                <a:latin typeface="Times New Roman" pitchFamily="18" charset="0"/>
                <a:cs typeface="Times New Roman" pitchFamily="18" charset="0"/>
              </a:rPr>
              <a:t/>
            </a:r>
            <a:br>
              <a:rPr lang="en-GB" sz="4000" dirty="0" smtClean="0">
                <a:solidFill>
                  <a:schemeClr val="tx1"/>
                </a:solidFill>
                <a:latin typeface="Times New Roman" pitchFamily="18" charset="0"/>
                <a:cs typeface="Times New Roman" pitchFamily="18" charset="0"/>
              </a:rPr>
            </a:br>
            <a:r>
              <a:rPr lang="en-GB" sz="4000" dirty="0" smtClean="0">
                <a:solidFill>
                  <a:srgbClr val="FFC000"/>
                </a:solidFill>
                <a:latin typeface="Times New Roman" pitchFamily="18" charset="0"/>
                <a:cs typeface="Times New Roman" pitchFamily="18" charset="0"/>
              </a:rPr>
              <a:t>PEDAGOGY OF MATHEMATICS</a:t>
            </a:r>
            <a:endParaRPr lang="en-GB" sz="4000" b="1" dirty="0">
              <a:solidFill>
                <a:srgbClr val="FFC000"/>
              </a:solidFill>
              <a:latin typeface="Times New Roman" pitchFamily="18" charset="0"/>
              <a:cs typeface="Times New Roman" pitchFamily="18" charset="0"/>
            </a:endParaRPr>
          </a:p>
        </p:txBody>
      </p:sp>
      <p:sp>
        <p:nvSpPr>
          <p:cNvPr id="3" name="Subtitle 2"/>
          <p:cNvSpPr>
            <a:spLocks noGrp="1"/>
          </p:cNvSpPr>
          <p:nvPr>
            <p:ph type="subTitle" idx="1"/>
          </p:nvPr>
        </p:nvSpPr>
        <p:spPr>
          <a:xfrm>
            <a:off x="3857620" y="5857892"/>
            <a:ext cx="5057756" cy="842514"/>
          </a:xfrm>
        </p:spPr>
        <p:txBody>
          <a:bodyPr>
            <a:normAutofit fontScale="77500" lnSpcReduction="20000"/>
          </a:bodyPr>
          <a:lstStyle/>
          <a:p>
            <a:pPr algn="ctr"/>
            <a:r>
              <a:rPr lang="en-GB" sz="3600" b="1" dirty="0" err="1" smtClean="0">
                <a:solidFill>
                  <a:srgbClr val="FF0000"/>
                </a:solidFill>
                <a:latin typeface="Times New Roman" pitchFamily="18" charset="0"/>
                <a:cs typeface="Times New Roman" pitchFamily="18" charset="0"/>
              </a:rPr>
              <a:t>Mrs.P.BAKKIYALAKSHMI</a:t>
            </a:r>
            <a:endParaRPr lang="en-GB" sz="3600" b="1" dirty="0" smtClean="0">
              <a:solidFill>
                <a:srgbClr val="FF0000"/>
              </a:solidFill>
              <a:latin typeface="Times New Roman" pitchFamily="18" charset="0"/>
              <a:cs typeface="Times New Roman" pitchFamily="18" charset="0"/>
            </a:endParaRPr>
          </a:p>
          <a:p>
            <a:pPr algn="ctr"/>
            <a:r>
              <a:rPr lang="en-GB" sz="3600" b="1" dirty="0" err="1" smtClean="0">
                <a:solidFill>
                  <a:srgbClr val="FF0000"/>
                </a:solidFill>
                <a:latin typeface="Times New Roman" pitchFamily="18" charset="0"/>
                <a:cs typeface="Times New Roman" pitchFamily="18" charset="0"/>
              </a:rPr>
              <a:t>Assisstant</a:t>
            </a:r>
            <a:r>
              <a:rPr lang="en-GB" sz="3600" b="1" dirty="0" smtClean="0">
                <a:solidFill>
                  <a:srgbClr val="FF0000"/>
                </a:solidFill>
                <a:latin typeface="Times New Roman" pitchFamily="18" charset="0"/>
                <a:cs typeface="Times New Roman" pitchFamily="18" charset="0"/>
              </a:rPr>
              <a:t> Professor</a:t>
            </a:r>
            <a:endParaRPr lang="en-GB" sz="36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GB" b="1" dirty="0">
                <a:latin typeface="Times New Roman" pitchFamily="18" charset="0"/>
                <a:cs typeface="Times New Roman" pitchFamily="18" charset="0"/>
              </a:rPr>
              <a:t>Need and significance of teaching </a:t>
            </a:r>
            <a:r>
              <a:rPr lang="en-GB" b="1" dirty="0" smtClean="0">
                <a:latin typeface="Times New Roman" pitchFamily="18" charset="0"/>
                <a:cs typeface="Times New Roman" pitchFamily="18" charset="0"/>
              </a:rPr>
              <a:t>Mathematics</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	</a:t>
            </a:r>
            <a:r>
              <a:rPr lang="en-GB" sz="3200" dirty="0" smtClean="0">
                <a:latin typeface="Times New Roman" pitchFamily="18" charset="0"/>
                <a:cs typeface="Times New Roman" pitchFamily="18" charset="0"/>
              </a:rPr>
              <a:t>(</a:t>
            </a:r>
            <a:r>
              <a:rPr lang="en-GB" sz="3200" dirty="0" err="1" smtClean="0">
                <a:latin typeface="Times New Roman" pitchFamily="18" charset="0"/>
                <a:cs typeface="Times New Roman" pitchFamily="18" charset="0"/>
              </a:rPr>
              <a:t>i</a:t>
            </a:r>
            <a:r>
              <a:rPr lang="en-GB" sz="3200" dirty="0" smtClean="0">
                <a:latin typeface="Times New Roman" pitchFamily="18" charset="0"/>
                <a:cs typeface="Times New Roman" pitchFamily="18" charset="0"/>
              </a:rPr>
              <a:t>)Mathematics </a:t>
            </a:r>
            <a:r>
              <a:rPr lang="en-GB" sz="3200" dirty="0">
                <a:latin typeface="Times New Roman" pitchFamily="18" charset="0"/>
                <a:cs typeface="Times New Roman" pitchFamily="18" charset="0"/>
              </a:rPr>
              <a:t>for Life </a:t>
            </a:r>
            <a:r>
              <a:rPr lang="en-GB" sz="3200" dirty="0" smtClean="0">
                <a:latin typeface="Times New Roman" pitchFamily="18" charset="0"/>
                <a:cs typeface="Times New Roman" pitchFamily="18" charset="0"/>
              </a:rPr>
              <a:t/>
            </a:r>
            <a:br>
              <a:rPr lang="en-GB" sz="3200" dirty="0" smtClean="0">
                <a:latin typeface="Times New Roman" pitchFamily="18" charset="0"/>
                <a:cs typeface="Times New Roman" pitchFamily="18" charset="0"/>
              </a:rPr>
            </a:br>
            <a:r>
              <a:rPr lang="en-GB" sz="3200" dirty="0" smtClean="0">
                <a:latin typeface="Times New Roman" pitchFamily="18" charset="0"/>
                <a:cs typeface="Times New Roman" pitchFamily="18" charset="0"/>
              </a:rPr>
              <a:t>		(ii)Mathematics </a:t>
            </a:r>
            <a:r>
              <a:rPr lang="en-GB" sz="3200" dirty="0">
                <a:latin typeface="Times New Roman" pitchFamily="18" charset="0"/>
                <a:cs typeface="Times New Roman" pitchFamily="18" charset="0"/>
              </a:rPr>
              <a:t>as a part of </a:t>
            </a:r>
            <a:r>
              <a:rPr lang="en-GB" sz="3200" dirty="0" smtClean="0">
                <a:latin typeface="Times New Roman" pitchFamily="18" charset="0"/>
                <a:cs typeface="Times New Roman" pitchFamily="18" charset="0"/>
              </a:rPr>
              <a:t>			            Cultural Heritage</a:t>
            </a:r>
            <a:br>
              <a:rPr lang="en-GB" sz="3200" dirty="0" smtClean="0">
                <a:latin typeface="Times New Roman" pitchFamily="18" charset="0"/>
                <a:cs typeface="Times New Roman" pitchFamily="18" charset="0"/>
              </a:rPr>
            </a:br>
            <a:r>
              <a:rPr lang="en-GB" sz="3200" dirty="0">
                <a:latin typeface="Times New Roman" pitchFamily="18" charset="0"/>
                <a:cs typeface="Times New Roman" pitchFamily="18" charset="0"/>
              </a:rPr>
              <a:t> </a:t>
            </a:r>
            <a:r>
              <a:rPr lang="en-GB" sz="3200" dirty="0" smtClean="0">
                <a:latin typeface="Times New Roman" pitchFamily="18" charset="0"/>
                <a:cs typeface="Times New Roman" pitchFamily="18" charset="0"/>
              </a:rPr>
              <a:t>		(iii)</a:t>
            </a:r>
            <a:r>
              <a:rPr lang="en-GB" sz="3200" dirty="0" err="1" smtClean="0">
                <a:latin typeface="Times New Roman" pitchFamily="18" charset="0"/>
                <a:cs typeface="Times New Roman" pitchFamily="18" charset="0"/>
              </a:rPr>
              <a:t>Mathematicsfor</a:t>
            </a:r>
            <a:r>
              <a:rPr lang="en-GB" sz="3200" dirty="0" smtClean="0">
                <a:latin typeface="Times New Roman" pitchFamily="18" charset="0"/>
                <a:cs typeface="Times New Roman" pitchFamily="18" charset="0"/>
              </a:rPr>
              <a:t> </a:t>
            </a:r>
            <a:r>
              <a:rPr lang="en-GB" sz="3200" dirty="0">
                <a:latin typeface="Times New Roman" pitchFamily="18" charset="0"/>
                <a:cs typeface="Times New Roman" pitchFamily="18" charset="0"/>
              </a:rPr>
              <a:t>the </a:t>
            </a:r>
            <a:r>
              <a:rPr lang="en-GB" sz="3200" dirty="0" smtClean="0">
                <a:latin typeface="Times New Roman" pitchFamily="18" charset="0"/>
                <a:cs typeface="Times New Roman" pitchFamily="18" charset="0"/>
              </a:rPr>
              <a:t>Workplace</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b="1" dirty="0">
                <a:latin typeface="Times New Roman" pitchFamily="18" charset="0"/>
                <a:cs typeface="Times New Roman" pitchFamily="18" charset="0"/>
              </a:rPr>
              <a:t> Values of teaching Mathematics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		</a:t>
            </a:r>
            <a:r>
              <a:rPr lang="en-GB" sz="3200" dirty="0" smtClean="0">
                <a:latin typeface="Times New Roman" pitchFamily="18" charset="0"/>
                <a:cs typeface="Times New Roman" pitchFamily="18" charset="0"/>
              </a:rPr>
              <a:t>(</a:t>
            </a:r>
            <a:r>
              <a:rPr lang="en-GB" sz="3200" dirty="0" err="1" smtClean="0">
                <a:latin typeface="Times New Roman" pitchFamily="18" charset="0"/>
                <a:cs typeface="Times New Roman" pitchFamily="18" charset="0"/>
              </a:rPr>
              <a:t>i</a:t>
            </a:r>
            <a:r>
              <a:rPr lang="en-GB" sz="3200" dirty="0" smtClean="0">
                <a:latin typeface="Times New Roman" pitchFamily="18" charset="0"/>
                <a:cs typeface="Times New Roman" pitchFamily="18" charset="0"/>
              </a:rPr>
              <a:t>)Practical </a:t>
            </a:r>
            <a:r>
              <a:rPr lang="en-GB" sz="3200" dirty="0">
                <a:latin typeface="Times New Roman" pitchFamily="18" charset="0"/>
                <a:cs typeface="Times New Roman" pitchFamily="18" charset="0"/>
              </a:rPr>
              <a:t>or utilitarian </a:t>
            </a:r>
            <a:r>
              <a:rPr lang="en-GB" sz="3200" dirty="0" smtClean="0">
                <a:latin typeface="Times New Roman" pitchFamily="18" charset="0"/>
                <a:cs typeface="Times New Roman" pitchFamily="18" charset="0"/>
              </a:rPr>
              <a:t>value, 				(ii)Disciplinary value, </a:t>
            </a:r>
            <a:r>
              <a:rPr lang="en-GB" sz="3200" dirty="0">
                <a:latin typeface="Times New Roman" pitchFamily="18" charset="0"/>
                <a:cs typeface="Times New Roman" pitchFamily="18" charset="0"/>
              </a:rPr>
              <a:t/>
            </a:r>
            <a:br>
              <a:rPr lang="en-GB" sz="3200" dirty="0">
                <a:latin typeface="Times New Roman" pitchFamily="18" charset="0"/>
                <a:cs typeface="Times New Roman" pitchFamily="18" charset="0"/>
              </a:rPr>
            </a:br>
            <a:r>
              <a:rPr lang="en-GB" sz="3200" dirty="0" smtClean="0">
                <a:latin typeface="Times New Roman" pitchFamily="18" charset="0"/>
                <a:cs typeface="Times New Roman" pitchFamily="18" charset="0"/>
              </a:rPr>
              <a:t>		(iii)Cultural </a:t>
            </a:r>
            <a:r>
              <a:rPr lang="en-GB" sz="3200" dirty="0">
                <a:latin typeface="Times New Roman" pitchFamily="18" charset="0"/>
                <a:cs typeface="Times New Roman" pitchFamily="18" charset="0"/>
              </a:rPr>
              <a:t>value</a:t>
            </a:r>
            <a:r>
              <a:rPr lang="en-GB" sz="32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929354"/>
          </a:xfrm>
        </p:spPr>
        <p:txBody>
          <a:bodyPr/>
          <a:lstStyle/>
          <a:p>
            <a:pPr>
              <a:buNone/>
            </a:pPr>
            <a:r>
              <a:rPr lang="en-GB" sz="4000" b="1" dirty="0" smtClean="0">
                <a:latin typeface="Times New Roman" pitchFamily="18" charset="0"/>
                <a:cs typeface="Times New Roman" pitchFamily="18" charset="0"/>
              </a:rPr>
              <a:t>    Lesson Plan Meaning</a:t>
            </a:r>
          </a:p>
          <a:p>
            <a:pPr>
              <a:buNone/>
            </a:pPr>
            <a:r>
              <a:rPr lang="en-GB" dirty="0" smtClean="0">
                <a:latin typeface="Times New Roman" pitchFamily="18" charset="0"/>
                <a:cs typeface="Times New Roman" pitchFamily="18" charset="0"/>
              </a:rPr>
              <a:t>		A </a:t>
            </a:r>
            <a:r>
              <a:rPr lang="en-GB" dirty="0">
                <a:latin typeface="Times New Roman" pitchFamily="18" charset="0"/>
                <a:cs typeface="Times New Roman" pitchFamily="18" charset="0"/>
              </a:rPr>
              <a:t>lesson plan is the instructor’s road map </a:t>
            </a:r>
            <a:r>
              <a:rPr lang="en-GB" dirty="0" smtClean="0">
                <a:latin typeface="Times New Roman" pitchFamily="18" charset="0"/>
                <a:cs typeface="Times New Roman" pitchFamily="18" charset="0"/>
              </a:rPr>
              <a:t>of what </a:t>
            </a:r>
            <a:r>
              <a:rPr lang="en-GB" dirty="0">
                <a:latin typeface="Times New Roman" pitchFamily="18" charset="0"/>
                <a:cs typeface="Times New Roman" pitchFamily="18" charset="0"/>
              </a:rPr>
              <a:t>students need to learn and how it </a:t>
            </a:r>
            <a:r>
              <a:rPr lang="en-GB" dirty="0" smtClean="0">
                <a:latin typeface="Times New Roman" pitchFamily="18" charset="0"/>
                <a:cs typeface="Times New Roman" pitchFamily="18" charset="0"/>
              </a:rPr>
              <a:t>will be done </a:t>
            </a:r>
            <a:r>
              <a:rPr lang="en-GB" dirty="0">
                <a:latin typeface="Times New Roman" pitchFamily="18" charset="0"/>
                <a:cs typeface="Times New Roman" pitchFamily="18" charset="0"/>
              </a:rPr>
              <a:t>effectively during the class time. Before planning the lesson, it is needed to </a:t>
            </a:r>
            <a:r>
              <a:rPr lang="en-GB" dirty="0" smtClean="0">
                <a:latin typeface="Times New Roman" pitchFamily="18" charset="0"/>
                <a:cs typeface="Times New Roman" pitchFamily="18" charset="0"/>
              </a:rPr>
              <a:t>identify </a:t>
            </a:r>
            <a:r>
              <a:rPr lang="en-GB" dirty="0">
                <a:latin typeface="Times New Roman" pitchFamily="18" charset="0"/>
                <a:cs typeface="Times New Roman" pitchFamily="18" charset="0"/>
              </a:rPr>
              <a:t>the learning objectives and then design appropriate learning activities and develop </a:t>
            </a:r>
            <a:r>
              <a:rPr lang="en-GB" dirty="0" smtClean="0">
                <a:latin typeface="Times New Roman" pitchFamily="18" charset="0"/>
                <a:cs typeface="Times New Roman" pitchFamily="18" charset="0"/>
              </a:rPr>
              <a:t>strategies </a:t>
            </a:r>
            <a:r>
              <a:rPr lang="en-GB" dirty="0">
                <a:latin typeface="Times New Roman" pitchFamily="18" charset="0"/>
                <a:cs typeface="Times New Roman" pitchFamily="18" charset="0"/>
              </a:rPr>
              <a:t>to obtain feedback on student learning.</a:t>
            </a:r>
          </a:p>
        </p:txBody>
      </p:sp>
      <p:sp>
        <p:nvSpPr>
          <p:cNvPr id="2" name="Title 1"/>
          <p:cNvSpPr>
            <a:spLocks noGrp="1"/>
          </p:cNvSpPr>
          <p:nvPr>
            <p:ph type="title"/>
          </p:nvPr>
        </p:nvSpPr>
        <p:spPr>
          <a:xfrm>
            <a:off x="457200" y="0"/>
            <a:ext cx="8229600" cy="928670"/>
          </a:xfrm>
        </p:spPr>
        <p:txBody>
          <a:bodyPr>
            <a:normAutofit fontScale="90000"/>
          </a:bodyPr>
          <a:lstStyle/>
          <a:p>
            <a:r>
              <a:rPr lang="en-GB" dirty="0">
                <a:latin typeface="Times New Roman" pitchFamily="18" charset="0"/>
                <a:cs typeface="Times New Roman" pitchFamily="18" charset="0"/>
              </a:rPr>
              <a:t>Unit – II:   Planning for Instruction </a:t>
            </a:r>
            <a:r>
              <a:rPr lang="en-GB" dirty="0"/>
              <a:t/>
            </a:r>
            <a:br>
              <a:rPr lang="en-GB" dirty="0"/>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GB" b="1" dirty="0">
                <a:latin typeface="Times New Roman" pitchFamily="18" charset="0"/>
                <a:cs typeface="Times New Roman" pitchFamily="18" charset="0"/>
              </a:rPr>
              <a:t>Steps in planning a Lesson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			</a:t>
            </a:r>
            <a:r>
              <a:rPr lang="en-GB" dirty="0" err="1" smtClean="0">
                <a:latin typeface="Times New Roman" pitchFamily="18" charset="0"/>
                <a:cs typeface="Times New Roman" pitchFamily="18" charset="0"/>
              </a:rPr>
              <a:t>Herbartian</a:t>
            </a:r>
            <a:r>
              <a:rPr lang="en-GB" dirty="0" smtClean="0">
                <a:latin typeface="Times New Roman" pitchFamily="18" charset="0"/>
                <a:cs typeface="Times New Roman" pitchFamily="18" charset="0"/>
              </a:rPr>
              <a:t> </a:t>
            </a:r>
            <a:r>
              <a:rPr lang="en-GB" dirty="0">
                <a:latin typeface="Times New Roman" pitchFamily="18" charset="0"/>
                <a:cs typeface="Times New Roman" pitchFamily="18" charset="0"/>
              </a:rPr>
              <a:t>formal steps for lesson planning are as follows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1</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Preparation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2</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Presentation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3</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Association and 	 			           comparison</a:t>
            </a:r>
            <a:r>
              <a:rPr lang="en-GB" dirty="0">
                <a:latin typeface="Times New Roman" pitchFamily="18" charset="0"/>
                <a:cs typeface="Times New Roman" pitchFamily="18" charset="0"/>
              </a:rPr>
              <a:t>,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4</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Generalization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5</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Application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6</a:t>
            </a: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Recapitulation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endParaRPr lang="en-GB"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0"/>
          </a:xfrm>
        </p:spPr>
        <p:txBody>
          <a:bodyPr>
            <a:normAutofit fontScale="90000"/>
          </a:bodyPr>
          <a:lstStyle/>
          <a:p>
            <a:pPr algn="l"/>
            <a:r>
              <a:rPr lang="en-GB" b="1" dirty="0" smtClean="0">
                <a:latin typeface="Times New Roman" pitchFamily="18" charset="0"/>
                <a:cs typeface="Times New Roman" pitchFamily="18" charset="0"/>
              </a:rPr>
              <a:t>Goals in lesson plan</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	1</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Subject </a:t>
            </a:r>
            <a:r>
              <a:rPr lang="en-GB" sz="3100" dirty="0">
                <a:latin typeface="Times New Roman" pitchFamily="18" charset="0"/>
                <a:cs typeface="Times New Roman" pitchFamily="18" charset="0"/>
              </a:rPr>
              <a:t>matter in the lesson plan should be according to the time for teaching at the </a:t>
            </a:r>
            <a:r>
              <a:rPr lang="en-GB" sz="3100" dirty="0" smtClean="0">
                <a:latin typeface="Times New Roman" pitchFamily="18" charset="0"/>
                <a:cs typeface="Times New Roman" pitchFamily="18" charset="0"/>
              </a:rPr>
              <a:t>disposal </a:t>
            </a:r>
            <a:r>
              <a:rPr lang="en-GB" sz="3100" dirty="0">
                <a:latin typeface="Times New Roman" pitchFamily="18" charset="0"/>
                <a:cs typeface="Times New Roman" pitchFamily="18" charset="0"/>
              </a:rPr>
              <a:t>of the </a:t>
            </a:r>
            <a:r>
              <a:rPr lang="en-GB" sz="3100" dirty="0" smtClean="0">
                <a:latin typeface="Times New Roman" pitchFamily="18" charset="0"/>
                <a:cs typeface="Times New Roman" pitchFamily="18" charset="0"/>
              </a:rPr>
              <a:t>teacher. </a:t>
            </a: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2</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Provision </a:t>
            </a:r>
            <a:r>
              <a:rPr lang="en-GB" sz="3100" dirty="0">
                <a:latin typeface="Times New Roman" pitchFamily="18" charset="0"/>
                <a:cs typeface="Times New Roman" pitchFamily="18" charset="0"/>
              </a:rPr>
              <a:t>of homework related to the subject matter taught should be there.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3</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It </a:t>
            </a:r>
            <a:r>
              <a:rPr lang="en-GB" sz="3100" dirty="0">
                <a:latin typeface="Times New Roman" pitchFamily="18" charset="0"/>
                <a:cs typeface="Times New Roman" pitchFamily="18" charset="0"/>
              </a:rPr>
              <a:t>should provide maximum participation of the child in the </a:t>
            </a:r>
            <a:r>
              <a:rPr lang="en-GB" sz="3100" dirty="0" smtClean="0">
                <a:latin typeface="Times New Roman" pitchFamily="18" charset="0"/>
                <a:cs typeface="Times New Roman" pitchFamily="18" charset="0"/>
              </a:rPr>
              <a:t>teaching and </a:t>
            </a:r>
            <a:r>
              <a:rPr lang="en-GB" sz="3100" dirty="0">
                <a:latin typeface="Times New Roman" pitchFamily="18" charset="0"/>
                <a:cs typeface="Times New Roman" pitchFamily="18" charset="0"/>
              </a:rPr>
              <a:t>learning </a:t>
            </a:r>
            <a:r>
              <a:rPr lang="en-GB" sz="3100" dirty="0" smtClean="0">
                <a:latin typeface="Times New Roman" pitchFamily="18" charset="0"/>
                <a:cs typeface="Times New Roman" pitchFamily="18" charset="0"/>
              </a:rPr>
              <a:t>process</a:t>
            </a:r>
            <a:r>
              <a:rPr lang="en-GB" sz="3100" dirty="0">
                <a:latin typeface="Times New Roman" pitchFamily="18" charset="0"/>
                <a:cs typeface="Times New Roman" pitchFamily="18" charset="0"/>
              </a:rPr>
              <a:t>.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4</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In </a:t>
            </a:r>
            <a:r>
              <a:rPr lang="en-GB" sz="3100" dirty="0">
                <a:latin typeface="Times New Roman" pitchFamily="18" charset="0"/>
                <a:cs typeface="Times New Roman" pitchFamily="18" charset="0"/>
              </a:rPr>
              <a:t>the lesson plan there should be proper provision of the teaching aids and good </a:t>
            </a:r>
            <a:r>
              <a:rPr lang="en-GB" sz="3100" dirty="0" smtClean="0">
                <a:latin typeface="Times New Roman" pitchFamily="18" charset="0"/>
                <a:cs typeface="Times New Roman" pitchFamily="18" charset="0"/>
              </a:rPr>
              <a:t>illustrations</a:t>
            </a:r>
            <a:r>
              <a:rPr lang="en-GB" sz="3100" dirty="0">
                <a:latin typeface="Times New Roman" pitchFamily="18" charset="0"/>
                <a:cs typeface="Times New Roman" pitchFamily="18" charset="0"/>
              </a:rPr>
              <a:t>.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5</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In </a:t>
            </a:r>
            <a:r>
              <a:rPr lang="en-GB" sz="3100" dirty="0">
                <a:latin typeface="Times New Roman" pitchFamily="18" charset="0"/>
                <a:cs typeface="Times New Roman" pitchFamily="18" charset="0"/>
              </a:rPr>
              <a:t>the lesson plan there should be proper provision of recapitulation to have view of </a:t>
            </a:r>
            <a:r>
              <a:rPr lang="en-GB" sz="3100" dirty="0" smtClean="0">
                <a:latin typeface="Times New Roman" pitchFamily="18" charset="0"/>
                <a:cs typeface="Times New Roman" pitchFamily="18" charset="0"/>
              </a:rPr>
              <a:t>evaluation </a:t>
            </a:r>
            <a:r>
              <a:rPr lang="en-GB" sz="3100" dirty="0">
                <a:latin typeface="Times New Roman" pitchFamily="18" charset="0"/>
                <a:cs typeface="Times New Roman" pitchFamily="18" charset="0"/>
              </a:rPr>
              <a:t>of the subject matter taught to the students. </a:t>
            </a:r>
            <a:br>
              <a:rPr lang="en-GB" sz="3100" dirty="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85728"/>
            <a:ext cx="9001156" cy="6215106"/>
          </a:xfrm>
        </p:spPr>
        <p:txBody>
          <a:bodyPr>
            <a:normAutofit/>
          </a:bodyPr>
          <a:lstStyle/>
          <a:p>
            <a:pPr algn="l"/>
            <a:r>
              <a:rPr lang="en-GB" b="1" dirty="0" smtClean="0">
                <a:latin typeface="Times New Roman" pitchFamily="18" charset="0"/>
                <a:cs typeface="Times New Roman" pitchFamily="18" charset="0"/>
              </a:rPr>
              <a:t>Designing </a:t>
            </a:r>
            <a:r>
              <a:rPr lang="en-GB" b="1" dirty="0">
                <a:latin typeface="Times New Roman" pitchFamily="18" charset="0"/>
                <a:cs typeface="Times New Roman" pitchFamily="18" charset="0"/>
              </a:rPr>
              <a:t>a Lesson Plan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a:t>
            </a:r>
            <a:r>
              <a:rPr lang="en-GB" sz="3100" dirty="0">
                <a:latin typeface="Times New Roman" pitchFamily="18" charset="0"/>
                <a:cs typeface="Times New Roman" pitchFamily="18" charset="0"/>
              </a:rPr>
              <a:t>To every teacher I would say, </a:t>
            </a:r>
            <a:r>
              <a:rPr lang="en-GB" sz="3100" dirty="0" smtClean="0">
                <a:latin typeface="Times New Roman" pitchFamily="18" charset="0"/>
                <a:cs typeface="Times New Roman" pitchFamily="18" charset="0"/>
              </a:rPr>
              <a:t>always </a:t>
            </a:r>
            <a:r>
              <a:rPr lang="en-GB" sz="3100" dirty="0">
                <a:latin typeface="Times New Roman" pitchFamily="18" charset="0"/>
                <a:cs typeface="Times New Roman" pitchFamily="18" charset="0"/>
              </a:rPr>
              <a:t>plan out your lesson beforehand but do not be slave to it</a:t>
            </a:r>
            <a:r>
              <a:rPr lang="en-GB" sz="3100" dirty="0" smtClean="0">
                <a:latin typeface="Times New Roman" pitchFamily="18" charset="0"/>
                <a:cs typeface="Times New Roman" pitchFamily="18" charset="0"/>
              </a:rPr>
              <a:t>”</a:t>
            </a:r>
            <a:br>
              <a:rPr lang="en-GB" sz="3100" dirty="0" smtClean="0">
                <a:latin typeface="Times New Roman" pitchFamily="18" charset="0"/>
                <a:cs typeface="Times New Roman" pitchFamily="18" charset="0"/>
              </a:rPr>
            </a:b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					 </a:t>
            </a:r>
            <a:r>
              <a:rPr lang="en-GB" sz="3100" dirty="0" smtClean="0">
                <a:solidFill>
                  <a:schemeClr val="accent6"/>
                </a:solidFill>
                <a:latin typeface="Times New Roman" pitchFamily="18" charset="0"/>
                <a:cs typeface="Times New Roman" pitchFamily="18" charset="0"/>
              </a:rPr>
              <a:t>- R.L. Stevenson </a:t>
            </a:r>
            <a:r>
              <a:rPr lang="en-GB" sz="3100" dirty="0">
                <a:solidFill>
                  <a:schemeClr val="accent6"/>
                </a:solidFill>
                <a:latin typeface="Times New Roman" pitchFamily="18" charset="0"/>
                <a:cs typeface="Times New Roman" pitchFamily="18" charset="0"/>
              </a:rPr>
              <a:t/>
            </a:r>
            <a:br>
              <a:rPr lang="en-GB" sz="3100" dirty="0">
                <a:solidFill>
                  <a:schemeClr val="accent6"/>
                </a:solidFill>
                <a:latin typeface="Times New Roman" pitchFamily="18" charset="0"/>
                <a:cs typeface="Times New Roman" pitchFamily="18" charset="0"/>
              </a:rPr>
            </a:b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a:t>
            </a:r>
            <a:r>
              <a:rPr lang="en-GB" sz="3100" dirty="0">
                <a:latin typeface="Times New Roman" pitchFamily="18" charset="0"/>
                <a:cs typeface="Times New Roman" pitchFamily="18" charset="0"/>
              </a:rPr>
              <a:t>To Teach we must use experience already gained as starting point </a:t>
            </a:r>
            <a:br>
              <a:rPr lang="en-GB" sz="3100" dirty="0">
                <a:latin typeface="Times New Roman" pitchFamily="18" charset="0"/>
                <a:cs typeface="Times New Roman" pitchFamily="18" charset="0"/>
              </a:rPr>
            </a:br>
            <a:r>
              <a:rPr lang="en-GB" sz="3100" dirty="0">
                <a:latin typeface="Times New Roman" pitchFamily="18" charset="0"/>
                <a:cs typeface="Times New Roman" pitchFamily="18" charset="0"/>
              </a:rPr>
              <a:t>of work”.  </a:t>
            </a:r>
            <a:r>
              <a:rPr lang="en-GB" sz="3100" dirty="0" smtClean="0">
                <a:solidFill>
                  <a:schemeClr val="accent6"/>
                </a:solidFill>
                <a:latin typeface="Times New Roman" pitchFamily="18" charset="0"/>
                <a:cs typeface="Times New Roman" pitchFamily="18" charset="0"/>
              </a:rPr>
              <a:t>- </a:t>
            </a:r>
            <a:r>
              <a:rPr lang="en-GB" sz="3100" dirty="0" err="1" smtClean="0">
                <a:solidFill>
                  <a:schemeClr val="accent6"/>
                </a:solidFill>
                <a:latin typeface="Times New Roman" pitchFamily="18" charset="0"/>
                <a:cs typeface="Times New Roman" pitchFamily="18" charset="0"/>
              </a:rPr>
              <a:t>Ryburn</a:t>
            </a:r>
            <a:r>
              <a:rPr lang="en-GB" sz="3100" dirty="0" smtClean="0">
                <a:latin typeface="Times New Roman" pitchFamily="18" charset="0"/>
                <a:cs typeface="Times New Roman" pitchFamily="18" charset="0"/>
              </a:rPr>
              <a:t> </a:t>
            </a:r>
            <a:endParaRPr lang="en-GB" sz="31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a:latin typeface="Times New Roman" pitchFamily="18" charset="0"/>
                <a:cs typeface="Times New Roman" pitchFamily="18" charset="0"/>
              </a:rPr>
              <a:t>Bloom’s Taxonomy of educational objectives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			(</a:t>
            </a:r>
            <a:r>
              <a:rPr lang="en-GB" dirty="0" err="1" smtClean="0">
                <a:latin typeface="Times New Roman" pitchFamily="18" charset="0"/>
                <a:cs typeface="Times New Roman" pitchFamily="18" charset="0"/>
              </a:rPr>
              <a:t>i</a:t>
            </a:r>
            <a:r>
              <a:rPr lang="en-GB" dirty="0" smtClean="0">
                <a:latin typeface="Times New Roman" pitchFamily="18" charset="0"/>
                <a:cs typeface="Times New Roman" pitchFamily="18" charset="0"/>
              </a:rPr>
              <a:t>)cognitive </a:t>
            </a:r>
            <a:r>
              <a:rPr lang="en-GB" dirty="0">
                <a:latin typeface="Times New Roman" pitchFamily="18" charset="0"/>
                <a:cs typeface="Times New Roman" pitchFamily="18" charset="0"/>
              </a:rPr>
              <a:t>domain</a:t>
            </a:r>
            <a:r>
              <a:rPr lang="en-GB" dirty="0" smtClean="0">
                <a:latin typeface="Times New Roman" pitchFamily="18" charset="0"/>
                <a:cs typeface="Times New Roman" pitchFamily="18" charset="0"/>
              </a:rPr>
              <a:t>,</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(ii)affective </a:t>
            </a:r>
            <a:r>
              <a:rPr lang="en-GB" dirty="0">
                <a:latin typeface="Times New Roman" pitchFamily="18" charset="0"/>
                <a:cs typeface="Times New Roman" pitchFamily="18" charset="0"/>
              </a:rPr>
              <a:t>domain </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(iii)psychomotor </a:t>
            </a:r>
            <a:r>
              <a:rPr lang="en-GB" dirty="0">
                <a:latin typeface="Times New Roman" pitchFamily="18" charset="0"/>
                <a:cs typeface="Times New Roman" pitchFamily="18" charset="0"/>
              </a:rPr>
              <a:t>domain.   </a:t>
            </a:r>
            <a:br>
              <a:rPr lang="en-GB" dirty="0">
                <a:latin typeface="Times New Roman" pitchFamily="18" charset="0"/>
                <a:cs typeface="Times New Roman" pitchFamily="18" charset="0"/>
              </a:rPr>
            </a:br>
            <a:endParaRPr lang="en-GB"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0" y="1600200"/>
            <a:ext cx="3143240" cy="4525963"/>
          </a:xfrm>
        </p:spPr>
        <p:txBody>
          <a:bodyPr>
            <a:normAutofit fontScale="70000" lnSpcReduction="20000"/>
          </a:bodyPr>
          <a:lstStyle/>
          <a:p>
            <a:r>
              <a:rPr lang="en-GB" dirty="0" smtClean="0">
                <a:latin typeface="Times New Roman" pitchFamily="18" charset="0"/>
                <a:cs typeface="Times New Roman" pitchFamily="18" charset="0"/>
              </a:rPr>
              <a:t>Knowledge</a:t>
            </a:r>
          </a:p>
          <a:p>
            <a:pPr>
              <a:buNone/>
            </a:pPr>
            <a:endParaRPr lang="en-GB"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Comprehension</a:t>
            </a:r>
          </a:p>
          <a:p>
            <a:endParaRPr lang="en-GB"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Application </a:t>
            </a:r>
          </a:p>
          <a:p>
            <a:endParaRPr lang="en-GB"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Analysis</a:t>
            </a:r>
          </a:p>
          <a:p>
            <a:endParaRPr lang="en-GB" dirty="0" smtClean="0">
              <a:latin typeface="Times New Roman" pitchFamily="18" charset="0"/>
              <a:cs typeface="Times New Roman" pitchFamily="18" charset="0"/>
            </a:endParaRPr>
          </a:p>
          <a:p>
            <a:endParaRPr lang="en-GB"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Synthesis</a:t>
            </a:r>
          </a:p>
          <a:p>
            <a:endParaRPr lang="en-GB"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evaluation</a:t>
            </a:r>
          </a:p>
        </p:txBody>
      </p:sp>
      <p:sp>
        <p:nvSpPr>
          <p:cNvPr id="4" name="Content Placeholder 3"/>
          <p:cNvSpPr>
            <a:spLocks noGrp="1"/>
          </p:cNvSpPr>
          <p:nvPr>
            <p:ph sz="half" idx="2"/>
          </p:nvPr>
        </p:nvSpPr>
        <p:spPr>
          <a:xfrm>
            <a:off x="2786050" y="1643050"/>
            <a:ext cx="6357950" cy="4525963"/>
          </a:xfrm>
        </p:spPr>
        <p:txBody>
          <a:bodyPr>
            <a:normAutofit fontScale="70000" lnSpcReduction="20000"/>
          </a:bodyPr>
          <a:lstStyle/>
          <a:p>
            <a:pPr>
              <a:buNone/>
            </a:pPr>
            <a:r>
              <a:rPr lang="en-GB" dirty="0"/>
              <a:t>: </a:t>
            </a:r>
            <a:r>
              <a:rPr lang="en-GB" dirty="0" smtClean="0">
                <a:latin typeface="Times New Roman" pitchFamily="18" charset="0"/>
                <a:cs typeface="Times New Roman" pitchFamily="18" charset="0"/>
              </a:rPr>
              <a:t>Recalling information</a:t>
            </a:r>
          </a:p>
          <a:p>
            <a:pPr>
              <a:buNone/>
            </a:pPr>
            <a:endParaRPr lang="en-GB" dirty="0" smtClean="0">
              <a:latin typeface="Times New Roman" pitchFamily="18" charset="0"/>
              <a:cs typeface="Times New Roman" pitchFamily="18" charset="0"/>
            </a:endParaRPr>
          </a:p>
          <a:p>
            <a:pPr>
              <a:buNone/>
            </a:pPr>
            <a:r>
              <a:rPr lang="en-GB" dirty="0" smtClean="0">
                <a:latin typeface="Times New Roman" pitchFamily="18" charset="0"/>
                <a:cs typeface="Times New Roman" pitchFamily="18" charset="0"/>
              </a:rPr>
              <a:t>:Understanding and  interpreting information</a:t>
            </a:r>
          </a:p>
          <a:p>
            <a:pPr>
              <a:buNone/>
            </a:pPr>
            <a:endParaRPr lang="en-GB" dirty="0" smtClean="0">
              <a:latin typeface="Times New Roman" pitchFamily="18" charset="0"/>
              <a:cs typeface="Times New Roman" pitchFamily="18" charset="0"/>
            </a:endParaRPr>
          </a:p>
          <a:p>
            <a:pPr>
              <a:buNone/>
            </a:pPr>
            <a:r>
              <a:rPr lang="en-GB" dirty="0" smtClean="0">
                <a:latin typeface="Times New Roman" pitchFamily="18" charset="0"/>
                <a:cs typeface="Times New Roman" pitchFamily="18" charset="0"/>
              </a:rPr>
              <a:t>:</a:t>
            </a:r>
            <a:r>
              <a:rPr lang="en-GB" dirty="0">
                <a:latin typeface="Times New Roman" pitchFamily="18" charset="0"/>
                <a:cs typeface="Times New Roman" pitchFamily="18" charset="0"/>
              </a:rPr>
              <a:t>Applying procedures/systems/rules in specific situations. </a:t>
            </a:r>
          </a:p>
          <a:p>
            <a:pPr>
              <a:buNone/>
            </a:pPr>
            <a:endParaRPr lang="en-GB" dirty="0" smtClean="0">
              <a:latin typeface="Times New Roman" pitchFamily="18" charset="0"/>
              <a:cs typeface="Times New Roman" pitchFamily="18" charset="0"/>
            </a:endParaRPr>
          </a:p>
          <a:p>
            <a:pPr>
              <a:buNone/>
            </a:pPr>
            <a:r>
              <a:rPr lang="en-GB" dirty="0" smtClean="0">
                <a:latin typeface="Times New Roman" pitchFamily="18" charset="0"/>
                <a:cs typeface="Times New Roman" pitchFamily="18" charset="0"/>
              </a:rPr>
              <a:t>:</a:t>
            </a:r>
            <a:r>
              <a:rPr lang="en-GB" dirty="0">
                <a:latin typeface="Times New Roman" pitchFamily="18" charset="0"/>
                <a:cs typeface="Times New Roman" pitchFamily="18" charset="0"/>
              </a:rPr>
              <a:t>Breaking a system down into its </a:t>
            </a:r>
            <a:r>
              <a:rPr lang="en-GB" dirty="0" smtClean="0">
                <a:latin typeface="Times New Roman" pitchFamily="18" charset="0"/>
                <a:cs typeface="Times New Roman" pitchFamily="18" charset="0"/>
              </a:rPr>
              <a:t>const</a:t>
            </a:r>
          </a:p>
          <a:p>
            <a:pPr>
              <a:buNone/>
            </a:pPr>
            <a:r>
              <a:rPr lang="en-GB" dirty="0" err="1" smtClean="0">
                <a:latin typeface="Times New Roman" pitchFamily="18" charset="0"/>
                <a:cs typeface="Times New Roman" pitchFamily="18" charset="0"/>
              </a:rPr>
              <a:t>ituent</a:t>
            </a:r>
            <a:r>
              <a:rPr lang="en-GB" dirty="0" smtClean="0">
                <a:latin typeface="Times New Roman" pitchFamily="18" charset="0"/>
                <a:cs typeface="Times New Roman" pitchFamily="18" charset="0"/>
              </a:rPr>
              <a:t> </a:t>
            </a:r>
            <a:r>
              <a:rPr lang="en-GB" dirty="0">
                <a:latin typeface="Times New Roman" pitchFamily="18" charset="0"/>
                <a:cs typeface="Times New Roman" pitchFamily="18" charset="0"/>
              </a:rPr>
              <a:t>elements</a:t>
            </a:r>
            <a:r>
              <a:rPr lang="en-GB" dirty="0" smtClean="0">
                <a:latin typeface="Times New Roman" pitchFamily="18" charset="0"/>
                <a:cs typeface="Times New Roman" pitchFamily="18" charset="0"/>
              </a:rPr>
              <a:t>.</a:t>
            </a:r>
          </a:p>
          <a:p>
            <a:pPr>
              <a:buNone/>
            </a:pPr>
            <a:endParaRPr lang="en-GB" dirty="0" smtClean="0">
              <a:latin typeface="Times New Roman" pitchFamily="18" charset="0"/>
              <a:cs typeface="Times New Roman" pitchFamily="18" charset="0"/>
            </a:endParaRPr>
          </a:p>
          <a:p>
            <a:pPr>
              <a:buNone/>
            </a:pPr>
            <a:r>
              <a:rPr lang="en-GB" dirty="0" smtClean="0">
                <a:latin typeface="Times New Roman" pitchFamily="18" charset="0"/>
                <a:cs typeface="Times New Roman" pitchFamily="18" charset="0"/>
              </a:rPr>
              <a:t>:</a:t>
            </a:r>
            <a:r>
              <a:rPr lang="en-GB" dirty="0">
                <a:latin typeface="Times New Roman" pitchFamily="18" charset="0"/>
                <a:cs typeface="Times New Roman" pitchFamily="18" charset="0"/>
              </a:rPr>
              <a:t>Bringing elements together to form a new, coherent </a:t>
            </a:r>
            <a:r>
              <a:rPr lang="en-GB" dirty="0" smtClean="0">
                <a:latin typeface="Times New Roman" pitchFamily="18" charset="0"/>
                <a:cs typeface="Times New Roman" pitchFamily="18" charset="0"/>
              </a:rPr>
              <a:t>whole</a:t>
            </a:r>
          </a:p>
          <a:p>
            <a:pPr>
              <a:buNone/>
            </a:pPr>
            <a:endParaRPr lang="en-GB" dirty="0" smtClean="0">
              <a:latin typeface="Times New Roman" pitchFamily="18" charset="0"/>
              <a:cs typeface="Times New Roman" pitchFamily="18" charset="0"/>
            </a:endParaRPr>
          </a:p>
          <a:p>
            <a:pPr>
              <a:buNone/>
            </a:pPr>
            <a:r>
              <a:rPr lang="en-GB" dirty="0" smtClean="0">
                <a:latin typeface="Times New Roman" pitchFamily="18" charset="0"/>
                <a:cs typeface="Times New Roman" pitchFamily="18" charset="0"/>
              </a:rPr>
              <a:t>:</a:t>
            </a:r>
            <a:r>
              <a:rPr lang="en-GB" dirty="0">
                <a:latin typeface="Times New Roman" pitchFamily="18" charset="0"/>
                <a:cs typeface="Times New Roman" pitchFamily="18" charset="0"/>
              </a:rPr>
              <a:t>Making judgments/critical comparisons on the basis of agreed Criteria</a:t>
            </a:r>
          </a:p>
        </p:txBody>
      </p:sp>
      <p:sp>
        <p:nvSpPr>
          <p:cNvPr id="2" name="Title 1"/>
          <p:cNvSpPr>
            <a:spLocks noGrp="1"/>
          </p:cNvSpPr>
          <p:nvPr>
            <p:ph type="title"/>
          </p:nvPr>
        </p:nvSpPr>
        <p:spPr/>
        <p:txBody>
          <a:bodyPr/>
          <a:lstStyle/>
          <a:p>
            <a:r>
              <a:rPr lang="en-GB" dirty="0" smtClean="0"/>
              <a:t>Cognitive domain</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351916"/>
          <a:ext cx="8229600" cy="4672404"/>
        </p:xfrm>
        <a:graphic>
          <a:graphicData uri="http://schemas.openxmlformats.org/drawingml/2006/table">
            <a:tbl>
              <a:tblPr firstRow="1" bandRow="1">
                <a:tableStyleId>{5C22544A-7EE6-4342-B048-85BDC9FD1C3A}</a:tableStyleId>
              </a:tblPr>
              <a:tblGrid>
                <a:gridCol w="4114800"/>
                <a:gridCol w="4114800"/>
              </a:tblGrid>
              <a:tr h="886908">
                <a:tc>
                  <a:txBody>
                    <a:bodyPr/>
                    <a:lstStyle/>
                    <a:p>
                      <a:r>
                        <a:rPr lang="en-GB" sz="2000" b="1" dirty="0" err="1" smtClean="0">
                          <a:solidFill>
                            <a:srgbClr val="FF0000"/>
                          </a:solidFill>
                          <a:latin typeface="Times New Roman" pitchFamily="18" charset="0"/>
                          <a:cs typeface="Times New Roman" pitchFamily="18" charset="0"/>
                        </a:rPr>
                        <a:t>Receving</a:t>
                      </a:r>
                      <a:endParaRPr lang="en-GB" sz="2000" b="1" dirty="0">
                        <a:solidFill>
                          <a:srgbClr val="FF0000"/>
                        </a:solidFill>
                        <a:latin typeface="Times New Roman" pitchFamily="18" charset="0"/>
                        <a:cs typeface="Times New Roman" pitchFamily="18" charset="0"/>
                      </a:endParaRPr>
                    </a:p>
                  </a:txBody>
                  <a:tcPr/>
                </a:tc>
                <a:tc>
                  <a:txBody>
                    <a:bodyPr/>
                    <a:lstStyle/>
                    <a:p>
                      <a:r>
                        <a:rPr lang="en-GB" sz="2000" b="1" kern="1200" dirty="0" smtClean="0">
                          <a:solidFill>
                            <a:schemeClr val="accent6"/>
                          </a:solidFill>
                          <a:latin typeface="Times New Roman" pitchFamily="18" charset="0"/>
                          <a:ea typeface="+mn-ea"/>
                          <a:cs typeface="Times New Roman" pitchFamily="18" charset="0"/>
                        </a:rPr>
                        <a:t> </a:t>
                      </a:r>
                      <a:r>
                        <a:rPr lang="en-GB" sz="2000" b="0" kern="1200" dirty="0" smtClean="0">
                          <a:solidFill>
                            <a:schemeClr val="accent6"/>
                          </a:solidFill>
                          <a:latin typeface="Times New Roman" pitchFamily="18" charset="0"/>
                          <a:ea typeface="+mn-ea"/>
                          <a:cs typeface="Times New Roman" pitchFamily="18" charset="0"/>
                        </a:rPr>
                        <a:t>Developing</a:t>
                      </a:r>
                      <a:r>
                        <a:rPr lang="en-GB" sz="2000" b="1" kern="1200" dirty="0" smtClean="0">
                          <a:solidFill>
                            <a:schemeClr val="accent6"/>
                          </a:solidFill>
                          <a:latin typeface="Times New Roman" pitchFamily="18" charset="0"/>
                          <a:ea typeface="+mn-ea"/>
                          <a:cs typeface="Times New Roman" pitchFamily="18" charset="0"/>
                        </a:rPr>
                        <a:t> an awareness of something</a:t>
                      </a:r>
                      <a:endParaRPr lang="en-GB" sz="2000" dirty="0">
                        <a:solidFill>
                          <a:schemeClr val="accent6"/>
                        </a:solidFill>
                        <a:latin typeface="Times New Roman" pitchFamily="18" charset="0"/>
                        <a:cs typeface="Times New Roman" pitchFamily="18" charset="0"/>
                      </a:endParaRPr>
                    </a:p>
                  </a:txBody>
                  <a:tcPr/>
                </a:tc>
              </a:tr>
              <a:tr h="886908">
                <a:tc>
                  <a:txBody>
                    <a:bodyPr/>
                    <a:lstStyle/>
                    <a:p>
                      <a:r>
                        <a:rPr lang="en-GB" sz="2000" b="1" dirty="0" smtClean="0">
                          <a:solidFill>
                            <a:srgbClr val="FF0000"/>
                          </a:solidFill>
                          <a:latin typeface="Times New Roman" pitchFamily="18" charset="0"/>
                          <a:cs typeface="Times New Roman" pitchFamily="18" charset="0"/>
                        </a:rPr>
                        <a:t>Responding</a:t>
                      </a:r>
                      <a:endParaRPr lang="en-GB" sz="2000" b="1" dirty="0">
                        <a:solidFill>
                          <a:srgbClr val="FF0000"/>
                        </a:solidFill>
                        <a:latin typeface="Times New Roman" pitchFamily="18" charset="0"/>
                        <a:cs typeface="Times New Roman" pitchFamily="18" charset="0"/>
                      </a:endParaRPr>
                    </a:p>
                  </a:txBody>
                  <a:tcPr/>
                </a:tc>
                <a:tc>
                  <a:txBody>
                    <a:bodyPr/>
                    <a:lstStyle/>
                    <a:p>
                      <a:r>
                        <a:rPr lang="en-GB" sz="2000" kern="1200" dirty="0" smtClean="0">
                          <a:solidFill>
                            <a:schemeClr val="accent6"/>
                          </a:solidFill>
                          <a:latin typeface="Times New Roman" pitchFamily="18" charset="0"/>
                          <a:ea typeface="+mn-ea"/>
                          <a:cs typeface="Times New Roman" pitchFamily="18" charset="0"/>
                        </a:rPr>
                        <a:t>Showing active interest in something.</a:t>
                      </a:r>
                      <a:endParaRPr lang="en-GB" sz="2000" dirty="0">
                        <a:solidFill>
                          <a:schemeClr val="accent6"/>
                        </a:solidFill>
                        <a:latin typeface="Times New Roman" pitchFamily="18" charset="0"/>
                        <a:cs typeface="Times New Roman" pitchFamily="18" charset="0"/>
                      </a:endParaRPr>
                    </a:p>
                  </a:txBody>
                  <a:tcPr/>
                </a:tc>
              </a:tr>
              <a:tr h="886908">
                <a:tc>
                  <a:txBody>
                    <a:bodyPr/>
                    <a:lstStyle/>
                    <a:p>
                      <a:r>
                        <a:rPr lang="en-GB" sz="2000" b="1" dirty="0" smtClean="0">
                          <a:solidFill>
                            <a:srgbClr val="FF0000"/>
                          </a:solidFill>
                          <a:latin typeface="Times New Roman" pitchFamily="18" charset="0"/>
                          <a:cs typeface="Times New Roman" pitchFamily="18" charset="0"/>
                        </a:rPr>
                        <a:t>Valuing</a:t>
                      </a:r>
                      <a:endParaRPr lang="en-GB" sz="2000" b="1" dirty="0">
                        <a:solidFill>
                          <a:srgbClr val="FF0000"/>
                        </a:solidFill>
                        <a:latin typeface="Times New Roman" pitchFamily="18" charset="0"/>
                        <a:cs typeface="Times New Roman" pitchFamily="18" charset="0"/>
                      </a:endParaRPr>
                    </a:p>
                  </a:txBody>
                  <a:tcPr/>
                </a:tc>
                <a:tc>
                  <a:txBody>
                    <a:bodyPr/>
                    <a:lstStyle/>
                    <a:p>
                      <a:r>
                        <a:rPr lang="en-GB" sz="2000" kern="1200" dirty="0" smtClean="0">
                          <a:solidFill>
                            <a:schemeClr val="accent6"/>
                          </a:solidFill>
                          <a:latin typeface="Times New Roman" pitchFamily="18" charset="0"/>
                          <a:ea typeface="+mn-ea"/>
                          <a:cs typeface="Times New Roman" pitchFamily="18" charset="0"/>
                        </a:rPr>
                        <a:t> Committing oneself to taking up an attitudinal position. Showing active interest in something.</a:t>
                      </a:r>
                      <a:endParaRPr lang="en-GB" sz="2000" dirty="0">
                        <a:solidFill>
                          <a:schemeClr val="accent6"/>
                        </a:solidFill>
                        <a:latin typeface="Times New Roman" pitchFamily="18" charset="0"/>
                        <a:cs typeface="Times New Roman" pitchFamily="18" charset="0"/>
                      </a:endParaRPr>
                    </a:p>
                  </a:txBody>
                  <a:tcPr/>
                </a:tc>
              </a:tr>
              <a:tr h="886908">
                <a:tc>
                  <a:txBody>
                    <a:bodyPr/>
                    <a:lstStyle/>
                    <a:p>
                      <a:r>
                        <a:rPr lang="en-GB" sz="2000" b="1" dirty="0" smtClean="0">
                          <a:solidFill>
                            <a:srgbClr val="FF0000"/>
                          </a:solidFill>
                          <a:latin typeface="Times New Roman" pitchFamily="18" charset="0"/>
                          <a:cs typeface="Times New Roman" pitchFamily="18" charset="0"/>
                        </a:rPr>
                        <a:t>Organization</a:t>
                      </a:r>
                      <a:endParaRPr lang="en-GB" sz="2000" b="1" dirty="0">
                        <a:solidFill>
                          <a:srgbClr val="FF0000"/>
                        </a:solidFill>
                        <a:latin typeface="Times New Roman" pitchFamily="18" charset="0"/>
                        <a:cs typeface="Times New Roman" pitchFamily="18" charset="0"/>
                      </a:endParaRPr>
                    </a:p>
                  </a:txBody>
                  <a:tcPr/>
                </a:tc>
                <a:tc>
                  <a:txBody>
                    <a:bodyPr/>
                    <a:lstStyle/>
                    <a:p>
                      <a:r>
                        <a:rPr lang="en-GB" sz="2000" kern="1200" dirty="0" smtClean="0">
                          <a:solidFill>
                            <a:schemeClr val="accent6"/>
                          </a:solidFill>
                          <a:latin typeface="Times New Roman" pitchFamily="18" charset="0"/>
                          <a:ea typeface="+mn-ea"/>
                          <a:cs typeface="Times New Roman" pitchFamily="18" charset="0"/>
                        </a:rPr>
                        <a:t> Making adjustments or decisions from among several alternatives</a:t>
                      </a:r>
                      <a:endParaRPr lang="en-GB" sz="2000" dirty="0">
                        <a:solidFill>
                          <a:schemeClr val="accent6"/>
                        </a:solidFill>
                        <a:latin typeface="Times New Roman" pitchFamily="18" charset="0"/>
                        <a:cs typeface="Times New Roman" pitchFamily="18" charset="0"/>
                      </a:endParaRPr>
                    </a:p>
                  </a:txBody>
                  <a:tcPr/>
                </a:tc>
              </a:tr>
              <a:tr h="886908">
                <a:tc>
                  <a:txBody>
                    <a:bodyPr/>
                    <a:lstStyle/>
                    <a:p>
                      <a:r>
                        <a:rPr lang="en-GB" sz="2000" b="1" dirty="0" err="1" smtClean="0">
                          <a:solidFill>
                            <a:srgbClr val="FF0000"/>
                          </a:solidFill>
                          <a:latin typeface="Times New Roman" pitchFamily="18" charset="0"/>
                          <a:cs typeface="Times New Roman" pitchFamily="18" charset="0"/>
                        </a:rPr>
                        <a:t>Characetrization</a:t>
                      </a:r>
                      <a:endParaRPr lang="en-GB" sz="2000" b="1" dirty="0">
                        <a:solidFill>
                          <a:srgbClr val="FF0000"/>
                        </a:solidFill>
                        <a:latin typeface="Times New Roman" pitchFamily="18" charset="0"/>
                        <a:cs typeface="Times New Roman" pitchFamily="18" charset="0"/>
                      </a:endParaRPr>
                    </a:p>
                  </a:txBody>
                  <a:tcPr/>
                </a:tc>
                <a:tc>
                  <a:txBody>
                    <a:bodyPr/>
                    <a:lstStyle/>
                    <a:p>
                      <a:r>
                        <a:rPr lang="en-GB" sz="2000" kern="1200" dirty="0" smtClean="0">
                          <a:solidFill>
                            <a:schemeClr val="accent6"/>
                          </a:solidFill>
                          <a:latin typeface="Times New Roman" pitchFamily="18" charset="0"/>
                          <a:ea typeface="+mn-ea"/>
                          <a:cs typeface="Times New Roman" pitchFamily="18" charset="0"/>
                        </a:rPr>
                        <a:t>integrating one’s beliefs, ideas and attitudes into a total, all- embracing philosophy. </a:t>
                      </a:r>
                      <a:endParaRPr lang="en-GB" sz="2000" kern="1200" dirty="0">
                        <a:solidFill>
                          <a:schemeClr val="accent6"/>
                        </a:solidFill>
                        <a:latin typeface="Times New Roman" pitchFamily="18" charset="0"/>
                        <a:ea typeface="+mn-ea"/>
                        <a:cs typeface="Times New Roman" pitchFamily="18" charset="0"/>
                      </a:endParaRPr>
                    </a:p>
                  </a:txBody>
                  <a:tcPr/>
                </a:tc>
              </a:tr>
            </a:tbl>
          </a:graphicData>
        </a:graphic>
      </p:graphicFrame>
      <p:sp>
        <p:nvSpPr>
          <p:cNvPr id="2" name="Title 1"/>
          <p:cNvSpPr>
            <a:spLocks noGrp="1"/>
          </p:cNvSpPr>
          <p:nvPr>
            <p:ph type="title"/>
          </p:nvPr>
        </p:nvSpPr>
        <p:spPr/>
        <p:txBody>
          <a:bodyPr>
            <a:normAutofit fontScale="90000"/>
          </a:bodyPr>
          <a:lstStyle/>
          <a:p>
            <a:r>
              <a:rPr lang="en-GB" b="1" dirty="0" smtClean="0">
                <a:latin typeface="Times New Roman" pitchFamily="18" charset="0"/>
                <a:cs typeface="Times New Roman" pitchFamily="18" charset="0"/>
              </a:rPr>
              <a:t>Affective Domain  </a:t>
            </a:r>
            <a:br>
              <a:rPr lang="en-GB" b="1" dirty="0" smtClean="0">
                <a:latin typeface="Times New Roman" pitchFamily="18" charset="0"/>
                <a:cs typeface="Times New Roman" pitchFamily="18" charset="0"/>
              </a:rPr>
            </a:br>
            <a:endParaRPr lang="en-GB"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829197"/>
        </p:xfrm>
        <a:graphic>
          <a:graphicData uri="http://schemas.openxmlformats.org/drawingml/2006/table">
            <a:tbl>
              <a:tblPr firstRow="1" bandRow="1">
                <a:tableStyleId>{5C22544A-7EE6-4342-B048-85BDC9FD1C3A}</a:tableStyleId>
              </a:tblPr>
              <a:tblGrid>
                <a:gridCol w="4114800"/>
                <a:gridCol w="4114800"/>
              </a:tblGrid>
              <a:tr h="1305188">
                <a:tc>
                  <a:txBody>
                    <a:bodyPr/>
                    <a:lstStyle/>
                    <a:p>
                      <a:r>
                        <a:rPr lang="en-GB" sz="1800" b="1" kern="1200" dirty="0" smtClean="0">
                          <a:solidFill>
                            <a:schemeClr val="lt1"/>
                          </a:solidFill>
                          <a:latin typeface="Times New Roman" pitchFamily="18" charset="0"/>
                          <a:ea typeface="+mn-ea"/>
                          <a:cs typeface="Times New Roman" pitchFamily="18" charset="0"/>
                        </a:rPr>
                        <a:t>Gross body Movements</a:t>
                      </a:r>
                      <a:endParaRPr lang="en-GB"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lt1"/>
                          </a:solidFill>
                          <a:latin typeface="Times New Roman" pitchFamily="18" charset="0"/>
                          <a:ea typeface="+mn-ea"/>
                          <a:cs typeface="Times New Roman" pitchFamily="18" charset="0"/>
                        </a:rPr>
                        <a:t>Movements of arms, shoulders, trunk, feet and legs  </a:t>
                      </a:r>
                    </a:p>
                    <a:p>
                      <a:endParaRPr lang="en-GB" dirty="0">
                        <a:latin typeface="Times New Roman" pitchFamily="18" charset="0"/>
                        <a:cs typeface="Times New Roman" pitchFamily="18" charset="0"/>
                      </a:endParaRPr>
                    </a:p>
                  </a:txBody>
                  <a:tcPr/>
                </a:tc>
              </a:tr>
              <a:tr h="1696745">
                <a:tc>
                  <a:txBody>
                    <a:bodyPr/>
                    <a:lstStyle/>
                    <a:p>
                      <a:r>
                        <a:rPr lang="en-GB" sz="1800" kern="1200" dirty="0" smtClean="0">
                          <a:solidFill>
                            <a:schemeClr val="dk1"/>
                          </a:solidFill>
                          <a:latin typeface="Times New Roman" pitchFamily="18" charset="0"/>
                          <a:ea typeface="+mn-ea"/>
                          <a:cs typeface="Times New Roman" pitchFamily="18" charset="0"/>
                        </a:rPr>
                        <a:t> Finely-Coordinated Movement</a:t>
                      </a:r>
                      <a:endParaRPr lang="en-GB"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Movements of hand and fingers, hand and eye, eye </a:t>
                      </a:r>
                    </a:p>
                    <a:p>
                      <a:r>
                        <a:rPr lang="en-GB" sz="1800" kern="1200" dirty="0" smtClean="0">
                          <a:solidFill>
                            <a:schemeClr val="dk1"/>
                          </a:solidFill>
                          <a:latin typeface="Times New Roman" pitchFamily="18" charset="0"/>
                          <a:ea typeface="+mn-ea"/>
                          <a:cs typeface="Times New Roman" pitchFamily="18" charset="0"/>
                        </a:rPr>
                        <a:t>and foot, etc. </a:t>
                      </a:r>
                    </a:p>
                    <a:p>
                      <a:endParaRPr lang="en-GB" dirty="0">
                        <a:latin typeface="Times New Roman" pitchFamily="18" charset="0"/>
                        <a:cs typeface="Times New Roman" pitchFamily="18" charset="0"/>
                      </a:endParaRPr>
                    </a:p>
                  </a:txBody>
                  <a:tcPr/>
                </a:tc>
              </a:tr>
              <a:tr h="913632">
                <a:tc>
                  <a:txBody>
                    <a:bodyPr/>
                    <a:lstStyle/>
                    <a:p>
                      <a:r>
                        <a:rPr lang="en-GB" sz="1800" kern="1200" dirty="0" smtClean="0">
                          <a:solidFill>
                            <a:schemeClr val="dk1"/>
                          </a:solidFill>
                          <a:latin typeface="Times New Roman" pitchFamily="18" charset="0"/>
                          <a:ea typeface="+mn-ea"/>
                          <a:cs typeface="Times New Roman" pitchFamily="18" charset="0"/>
                        </a:rPr>
                        <a:t> Non-Verbal Communication</a:t>
                      </a:r>
                      <a:endParaRPr lang="en-GB"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Facial expressions gestures, bodily movements. </a:t>
                      </a:r>
                      <a:endParaRPr lang="en-GB" sz="1800" kern="1200" dirty="0">
                        <a:solidFill>
                          <a:schemeClr val="dk1"/>
                        </a:solidFill>
                        <a:latin typeface="Times New Roman" pitchFamily="18" charset="0"/>
                        <a:ea typeface="+mn-ea"/>
                        <a:cs typeface="Times New Roman" pitchFamily="18" charset="0"/>
                      </a:endParaRPr>
                    </a:p>
                  </a:txBody>
                  <a:tcPr/>
                </a:tc>
              </a:tr>
              <a:tr h="913632">
                <a:tc>
                  <a:txBody>
                    <a:bodyPr/>
                    <a:lstStyle/>
                    <a:p>
                      <a:r>
                        <a:rPr lang="en-GB" sz="1800" kern="1200" dirty="0" smtClean="0">
                          <a:solidFill>
                            <a:schemeClr val="dk1"/>
                          </a:solidFill>
                          <a:latin typeface="Times New Roman" pitchFamily="18" charset="0"/>
                          <a:ea typeface="+mn-ea"/>
                          <a:cs typeface="Times New Roman" pitchFamily="18" charset="0"/>
                        </a:rPr>
                        <a:t>Speech </a:t>
                      </a:r>
                      <a:r>
                        <a:rPr lang="en-GB" sz="1800" kern="1200" dirty="0" err="1" smtClean="0">
                          <a:solidFill>
                            <a:schemeClr val="dk1"/>
                          </a:solidFill>
                          <a:latin typeface="Times New Roman" pitchFamily="18" charset="0"/>
                          <a:ea typeface="+mn-ea"/>
                          <a:cs typeface="Times New Roman" pitchFamily="18" charset="0"/>
                        </a:rPr>
                        <a:t>behavior</a:t>
                      </a:r>
                      <a:endParaRPr lang="en-GB"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sound production and projections sound/gesture coordination</a:t>
                      </a:r>
                      <a:endParaRPr lang="en-GB" dirty="0">
                        <a:latin typeface="Times New Roman" pitchFamily="18" charset="0"/>
                        <a:cs typeface="Times New Roman" pitchFamily="18" charset="0"/>
                      </a:endParaRPr>
                    </a:p>
                  </a:txBody>
                  <a:tcPr/>
                </a:tc>
              </a:tr>
            </a:tbl>
          </a:graphicData>
        </a:graphic>
      </p:graphicFrame>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psychomotor domain</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543956" cy="6440510"/>
          </a:xfrm>
        </p:spPr>
        <p:txBody>
          <a:bodyPr>
            <a:normAutofit/>
          </a:bodyPr>
          <a:lstStyle/>
          <a:p>
            <a:pPr algn="l"/>
            <a:r>
              <a:rPr lang="en-GB" b="1" dirty="0">
                <a:latin typeface="Times New Roman" pitchFamily="18" charset="0"/>
                <a:cs typeface="Times New Roman" pitchFamily="18" charset="0"/>
              </a:rPr>
              <a:t>Types of test – Items </a:t>
            </a:r>
            <a:r>
              <a:rPr lang="en-GB" dirty="0">
                <a:latin typeface="Times New Roman" pitchFamily="18" charset="0"/>
                <a:cs typeface="Times New Roman" pitchFamily="18" charset="0"/>
              </a:rPr>
              <a:t>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3600" dirty="0" smtClean="0">
                <a:latin typeface="Times New Roman" pitchFamily="18" charset="0"/>
                <a:cs typeface="Times New Roman" pitchFamily="18" charset="0"/>
              </a:rPr>
              <a:t>1</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Multiple-Choice </a:t>
            </a:r>
            <a:r>
              <a:rPr lang="en-GB" sz="3600" dirty="0">
                <a:latin typeface="Times New Roman" pitchFamily="18" charset="0"/>
                <a:cs typeface="Times New Roman" pitchFamily="18" charset="0"/>
              </a:rPr>
              <a:t>Tests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2</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True-False </a:t>
            </a:r>
            <a:r>
              <a:rPr lang="en-GB" sz="3600" dirty="0">
                <a:latin typeface="Times New Roman" pitchFamily="18" charset="0"/>
                <a:cs typeface="Times New Roman" pitchFamily="18" charset="0"/>
              </a:rPr>
              <a:t>Tests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3</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Matching </a:t>
            </a:r>
            <a:r>
              <a:rPr lang="en-GB" sz="3600" dirty="0">
                <a:latin typeface="Times New Roman" pitchFamily="18" charset="0"/>
                <a:cs typeface="Times New Roman" pitchFamily="18" charset="0"/>
              </a:rPr>
              <a:t>Tests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4</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Essay </a:t>
            </a:r>
            <a:r>
              <a:rPr lang="en-GB" sz="3600" dirty="0">
                <a:latin typeface="Times New Roman" pitchFamily="18" charset="0"/>
                <a:cs typeface="Times New Roman" pitchFamily="18" charset="0"/>
              </a:rPr>
              <a:t>Tests </a:t>
            </a:r>
            <a:r>
              <a:rPr lang="en-GB" sz="3600" dirty="0" smtClean="0">
                <a:latin typeface="Times New Roman" pitchFamily="18" charset="0"/>
                <a:cs typeface="Times New Roman" pitchFamily="18" charset="0"/>
              </a:rPr>
              <a:t/>
            </a:r>
            <a:br>
              <a:rPr lang="en-GB" sz="3600" dirty="0" smtClean="0">
                <a:latin typeface="Times New Roman" pitchFamily="18" charset="0"/>
                <a:cs typeface="Times New Roman" pitchFamily="18" charset="0"/>
              </a:rPr>
            </a:br>
            <a:r>
              <a:rPr lang="en-GB" sz="3600" dirty="0" smtClean="0">
                <a:latin typeface="Times New Roman" pitchFamily="18" charset="0"/>
                <a:cs typeface="Times New Roman" pitchFamily="18" charset="0"/>
              </a:rPr>
              <a:t>		5</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Short-Answer </a:t>
            </a:r>
            <a:r>
              <a:rPr lang="en-GB" sz="3600" dirty="0">
                <a:latin typeface="Times New Roman" pitchFamily="18" charset="0"/>
                <a:cs typeface="Times New Roman" pitchFamily="18" charset="0"/>
              </a:rPr>
              <a:t>Tests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6</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Problem </a:t>
            </a:r>
            <a:r>
              <a:rPr lang="en-GB" sz="3600" dirty="0">
                <a:latin typeface="Times New Roman" pitchFamily="18" charset="0"/>
                <a:cs typeface="Times New Roman" pitchFamily="18" charset="0"/>
              </a:rPr>
              <a:t>sets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7</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Oral </a:t>
            </a:r>
            <a:r>
              <a:rPr lang="en-GB" sz="3600" dirty="0">
                <a:latin typeface="Times New Roman" pitchFamily="18" charset="0"/>
                <a:cs typeface="Times New Roman" pitchFamily="18" charset="0"/>
              </a:rPr>
              <a:t>exams    </a:t>
            </a:r>
            <a:br>
              <a:rPr lang="en-GB" sz="3600" dirty="0">
                <a:latin typeface="Times New Roman" pitchFamily="18" charset="0"/>
                <a:cs typeface="Times New Roman" pitchFamily="18" charset="0"/>
              </a:rPr>
            </a:br>
            <a:endParaRPr lang="en-GB" sz="3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7298"/>
            <a:ext cx="8929718" cy="5500702"/>
          </a:xfrm>
        </p:spPr>
        <p:txBody>
          <a:bodyPr>
            <a:normAutofit/>
          </a:bodyPr>
          <a:lstStyle/>
          <a:p>
            <a:pPr>
              <a:buNone/>
            </a:pPr>
            <a:r>
              <a:rPr lang="en-GB" b="1" dirty="0">
                <a:latin typeface="Times New Roman" pitchFamily="18" charset="0"/>
                <a:cs typeface="Times New Roman" pitchFamily="18" charset="0"/>
              </a:rPr>
              <a:t>Mathematics - Meaning and Definitions </a:t>
            </a:r>
          </a:p>
          <a:p>
            <a:pPr>
              <a:buNone/>
            </a:pPr>
            <a:r>
              <a:rPr lang="en-GB" dirty="0" smtClean="0">
                <a:latin typeface="Times New Roman" pitchFamily="18" charset="0"/>
                <a:cs typeface="Times New Roman" pitchFamily="18" charset="0"/>
              </a:rPr>
              <a:t>		Meaning </a:t>
            </a:r>
            <a:r>
              <a:rPr lang="en-GB" dirty="0">
                <a:latin typeface="Times New Roman" pitchFamily="18" charset="0"/>
                <a:cs typeface="Times New Roman" pitchFamily="18" charset="0"/>
              </a:rPr>
              <a:t>of mathematics is that ‘it is either the science of number and </a:t>
            </a:r>
            <a:r>
              <a:rPr lang="en-GB" dirty="0" smtClean="0">
                <a:latin typeface="Times New Roman" pitchFamily="18" charset="0"/>
                <a:cs typeface="Times New Roman" pitchFamily="18" charset="0"/>
              </a:rPr>
              <a:t>space </a:t>
            </a:r>
            <a:r>
              <a:rPr lang="en-GB" dirty="0">
                <a:latin typeface="Times New Roman" pitchFamily="18" charset="0"/>
                <a:cs typeface="Times New Roman" pitchFamily="18" charset="0"/>
              </a:rPr>
              <a:t>or the science </a:t>
            </a:r>
            <a:r>
              <a:rPr lang="en-GB" dirty="0" smtClean="0">
                <a:latin typeface="Times New Roman" pitchFamily="18" charset="0"/>
                <a:cs typeface="Times New Roman" pitchFamily="18" charset="0"/>
              </a:rPr>
              <a:t>of quantity</a:t>
            </a:r>
            <a:r>
              <a:rPr lang="en-GB" dirty="0">
                <a:latin typeface="Times New Roman" pitchFamily="18" charset="0"/>
                <a:cs typeface="Times New Roman" pitchFamily="18" charset="0"/>
              </a:rPr>
              <a:t>, measurement and spatial relations. It is a systematized, </a:t>
            </a:r>
            <a:r>
              <a:rPr lang="en-GB" dirty="0" smtClean="0">
                <a:latin typeface="Times New Roman" pitchFamily="18" charset="0"/>
                <a:cs typeface="Times New Roman" pitchFamily="18" charset="0"/>
              </a:rPr>
              <a:t>organize </a:t>
            </a:r>
            <a:r>
              <a:rPr lang="en-GB" dirty="0">
                <a:latin typeface="Times New Roman" pitchFamily="18" charset="0"/>
                <a:cs typeface="Times New Roman" pitchFamily="18" charset="0"/>
              </a:rPr>
              <a:t>and exact branch of science. It deals with quantitative facts, relationships as well as </a:t>
            </a:r>
            <a:r>
              <a:rPr lang="en-GB" dirty="0" smtClean="0">
                <a:latin typeface="Times New Roman" pitchFamily="18" charset="0"/>
                <a:cs typeface="Times New Roman" pitchFamily="18" charset="0"/>
              </a:rPr>
              <a:t>with </a:t>
            </a:r>
            <a:r>
              <a:rPr lang="en-GB" dirty="0">
                <a:latin typeface="Times New Roman" pitchFamily="18" charset="0"/>
                <a:cs typeface="Times New Roman" pitchFamily="18" charset="0"/>
              </a:rPr>
              <a:t>problems involving space and form. It is a logical study of shape, arrangement, and </a:t>
            </a:r>
            <a:r>
              <a:rPr lang="en-GB" dirty="0" smtClean="0">
                <a:latin typeface="Times New Roman" pitchFamily="18" charset="0"/>
                <a:cs typeface="Times New Roman" pitchFamily="18" charset="0"/>
              </a:rPr>
              <a:t>quantity</a:t>
            </a:r>
            <a:r>
              <a:rPr lang="en-GB" dirty="0">
                <a:latin typeface="Times New Roman" pitchFamily="18" charset="0"/>
                <a:cs typeface="Times New Roman" pitchFamily="18" charset="0"/>
              </a:rPr>
              <a:t>. </a:t>
            </a:r>
          </a:p>
        </p:txBody>
      </p:sp>
      <p:sp>
        <p:nvSpPr>
          <p:cNvPr id="2" name="Title 1"/>
          <p:cNvSpPr>
            <a:spLocks noGrp="1"/>
          </p:cNvSpPr>
          <p:nvPr>
            <p:ph type="title"/>
          </p:nvPr>
        </p:nvSpPr>
        <p:spPr>
          <a:xfrm>
            <a:off x="0" y="214290"/>
            <a:ext cx="9144000" cy="1203348"/>
          </a:xfrm>
        </p:spPr>
        <p:txBody>
          <a:bodyPr>
            <a:normAutofit fontScale="90000"/>
          </a:bodyPr>
          <a:lstStyle/>
          <a:p>
            <a:r>
              <a:rPr lang="en-GB" dirty="0" smtClean="0"/>
              <a:t/>
            </a:r>
            <a:br>
              <a:rPr lang="en-GB" dirty="0" smtClean="0"/>
            </a:br>
            <a:r>
              <a:rPr lang="en-GB" b="1" dirty="0" smtClean="0">
                <a:latin typeface="Times New Roman" pitchFamily="18" charset="0"/>
                <a:cs typeface="Times New Roman" pitchFamily="18" charset="0"/>
              </a:rPr>
              <a:t>Aims And Objectives Of Teaching Mathematics </a:t>
            </a:r>
            <a:r>
              <a:rPr lang="en-GB" dirty="0" smtClean="0"/>
              <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a:bodyPr>
          <a:lstStyle/>
          <a:p>
            <a:pPr algn="l"/>
            <a:r>
              <a:rPr lang="en-GB" b="1" dirty="0">
                <a:latin typeface="Times New Roman" pitchFamily="18" charset="0"/>
                <a:cs typeface="Times New Roman" pitchFamily="18" charset="0"/>
              </a:rPr>
              <a:t>Constructing test-items for formative evaluation in class </a:t>
            </a:r>
            <a:r>
              <a:rPr lang="en-GB" b="1" dirty="0" smtClean="0">
                <a:latin typeface="Times New Roman" pitchFamily="18" charset="0"/>
                <a:cs typeface="Times New Roman" pitchFamily="18" charset="0"/>
              </a:rPr>
              <a:t>General </a:t>
            </a:r>
            <a:r>
              <a:rPr lang="en-GB" b="1" dirty="0">
                <a:latin typeface="Times New Roman" pitchFamily="18" charset="0"/>
                <a:cs typeface="Times New Roman" pitchFamily="18" charset="0"/>
              </a:rPr>
              <a:t>steps </a:t>
            </a:r>
            <a:br>
              <a:rPr lang="en-GB" b="1" dirty="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Identify </a:t>
            </a:r>
            <a:r>
              <a:rPr lang="en-GB" sz="3100" dirty="0">
                <a:latin typeface="Times New Roman" pitchFamily="18" charset="0"/>
                <a:cs typeface="Times New Roman" pitchFamily="18" charset="0"/>
              </a:rPr>
              <a:t>and define the learning outcomes to </a:t>
            </a:r>
            <a:r>
              <a:rPr lang="en-GB" sz="3100" smtClean="0">
                <a:latin typeface="Times New Roman" pitchFamily="18" charset="0"/>
                <a:cs typeface="Times New Roman" pitchFamily="18" charset="0"/>
              </a:rPr>
              <a:t>	    be </a:t>
            </a:r>
            <a:r>
              <a:rPr lang="en-GB" sz="3100" dirty="0">
                <a:latin typeface="Times New Roman" pitchFamily="18" charset="0"/>
                <a:cs typeface="Times New Roman" pitchFamily="18" charset="0"/>
              </a:rPr>
              <a:t>measured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2</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Prepare </a:t>
            </a:r>
            <a:r>
              <a:rPr lang="en-GB" sz="3100" dirty="0">
                <a:latin typeface="Times New Roman" pitchFamily="18" charset="0"/>
                <a:cs typeface="Times New Roman" pitchFamily="18" charset="0"/>
              </a:rPr>
              <a:t>test specifications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3</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Construct </a:t>
            </a:r>
            <a:r>
              <a:rPr lang="en-GB" sz="3100" dirty="0">
                <a:latin typeface="Times New Roman" pitchFamily="18" charset="0"/>
                <a:cs typeface="Times New Roman" pitchFamily="18" charset="0"/>
              </a:rPr>
              <a:t>relevant test items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4</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Review </a:t>
            </a:r>
            <a:r>
              <a:rPr lang="en-GB" sz="3100" dirty="0">
                <a:latin typeface="Times New Roman" pitchFamily="18" charset="0"/>
                <a:cs typeface="Times New Roman" pitchFamily="18" charset="0"/>
              </a:rPr>
              <a:t>and edit the items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5</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Arrange </a:t>
            </a:r>
            <a:r>
              <a:rPr lang="en-GB" sz="3100" dirty="0">
                <a:latin typeface="Times New Roman" pitchFamily="18" charset="0"/>
                <a:cs typeface="Times New Roman" pitchFamily="18" charset="0"/>
              </a:rPr>
              <a:t>the items in the test </a:t>
            </a: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Prepare </a:t>
            </a:r>
            <a:r>
              <a:rPr lang="en-GB" sz="3100" dirty="0">
                <a:latin typeface="Times New Roman" pitchFamily="18" charset="0"/>
                <a:cs typeface="Times New Roman" pitchFamily="18" charset="0"/>
              </a:rPr>
              <a:t>directions  </a:t>
            </a:r>
            <a:br>
              <a:rPr lang="en-GB" sz="3100" dirty="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b="1" dirty="0" smtClean="0">
                <a:latin typeface="Times New Roman" pitchFamily="18" charset="0"/>
                <a:cs typeface="Times New Roman" pitchFamily="18" charset="0"/>
              </a:rPr>
              <a:t>Meaning of Teaching  </a:t>
            </a:r>
          </a:p>
          <a:p>
            <a:pPr>
              <a:buNone/>
            </a:pPr>
            <a:r>
              <a:rPr lang="en-GB" dirty="0" smtClean="0">
                <a:latin typeface="Times New Roman" pitchFamily="18" charset="0"/>
                <a:cs typeface="Times New Roman" pitchFamily="18" charset="0"/>
              </a:rPr>
              <a:t>			Teaching includes all the activities of providing education to other. The person who provides education is called teacher. The teacher uses different method for giving best knowledge to his students. He tries his best to make understand students. His duty is to encourage students to learn the subjects. Teaching means interaction of teacher and students. They participate for their mutual benefits. Both have their own objective and target is to achieve them. </a:t>
            </a:r>
          </a:p>
          <a:p>
            <a:pPr>
              <a:buNone/>
            </a:pPr>
            <a:endParaRPr lang="en-GB" dirty="0"/>
          </a:p>
        </p:txBody>
      </p:sp>
      <p:sp>
        <p:nvSpPr>
          <p:cNvPr id="2" name="Title 1"/>
          <p:cNvSpPr>
            <a:spLocks noGrp="1"/>
          </p:cNvSpPr>
          <p:nvPr>
            <p:ph type="title"/>
          </p:nvPr>
        </p:nvSpPr>
        <p:spPr>
          <a:xfrm>
            <a:off x="457200" y="142852"/>
            <a:ext cx="8229600" cy="1274786"/>
          </a:xfrm>
        </p:spPr>
        <p:txBody>
          <a:bodyPr>
            <a:normAutofit fontScale="90000"/>
          </a:bodyPr>
          <a:lstStyle/>
          <a:p>
            <a:r>
              <a:rPr lang="en-GB" dirty="0" smtClean="0"/>
              <a:t/>
            </a:r>
            <a:br>
              <a:rPr lang="en-GB" dirty="0" smtClean="0"/>
            </a:br>
            <a:r>
              <a:rPr lang="en-GB" b="1" dirty="0" smtClean="0">
                <a:latin typeface="Times New Roman" pitchFamily="18" charset="0"/>
                <a:cs typeface="Times New Roman" pitchFamily="18" charset="0"/>
              </a:rPr>
              <a:t>Unit – III:   Practicing the teaching skills in Mathematics </a:t>
            </a:r>
            <a:r>
              <a:rPr lang="en-GB" b="1" dirty="0" smtClean="0"/>
              <a:t/>
            </a:r>
            <a:br>
              <a:rPr lang="en-GB" b="1" dirty="0" smtClean="0"/>
            </a:br>
            <a:endParaRPr lang="en-GB"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01156" cy="6715148"/>
          </a:xfrm>
        </p:spPr>
        <p:txBody>
          <a:bodyPr>
            <a:normAutofit/>
          </a:bodyPr>
          <a:lstStyle/>
          <a:p>
            <a:pPr algn="l"/>
            <a:r>
              <a:rPr lang="en-GB" b="1" dirty="0" smtClean="0">
                <a:latin typeface="Times New Roman" pitchFamily="18" charset="0"/>
                <a:cs typeface="Times New Roman" pitchFamily="18" charset="0"/>
              </a:rPr>
              <a:t>Teaching skills -Meaning</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4000" dirty="0" smtClean="0">
                <a:latin typeface="Times New Roman" pitchFamily="18" charset="0"/>
                <a:cs typeface="Times New Roman" pitchFamily="18" charset="0"/>
              </a:rPr>
              <a:t>Teaching skills would include providing training and practice in the different techniques, approaches and strategies that would help the teachers to plan and impart instruction, provide appropriate reinforcement and conduct effective assessment</a:t>
            </a:r>
            <a:r>
              <a:rPr lang="en-GB"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4637"/>
            <a:ext cx="8686800" cy="6369073"/>
          </a:xfrm>
        </p:spPr>
        <p:txBody>
          <a:bodyPr/>
          <a:lstStyle/>
          <a:p>
            <a:pPr algn="l"/>
            <a:r>
              <a:rPr lang="en-GB" b="1" dirty="0" smtClean="0">
                <a:latin typeface="Times New Roman" pitchFamily="18" charset="0"/>
                <a:cs typeface="Times New Roman" pitchFamily="18" charset="0"/>
              </a:rPr>
              <a:t>Teaching skills</a:t>
            </a:r>
            <a:r>
              <a:rPr lang="en-GB" dirty="0" smtClean="0"/>
              <a:t/>
            </a:r>
            <a:br>
              <a:rPr lang="en-GB" dirty="0" smtClean="0"/>
            </a:br>
            <a:r>
              <a:rPr lang="en-GB" sz="2800" b="1" dirty="0" smtClean="0">
                <a:latin typeface="Times New Roman" pitchFamily="18" charset="0"/>
                <a:cs typeface="Times New Roman" pitchFamily="18" charset="0"/>
              </a:rPr>
              <a:t>1. Skill of Introducing </a:t>
            </a:r>
            <a:r>
              <a:rPr lang="en-GB" sz="2800" dirty="0" smtClean="0">
                <a:latin typeface="Times New Roman" pitchFamily="18" charset="0"/>
                <a:cs typeface="Times New Roman" pitchFamily="18" charset="0"/>
              </a:rPr>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is an important skill required for a teacher. Well begun is half done is a saying which indicates the importance of introducing a lesson.</a:t>
            </a:r>
            <a:br>
              <a:rPr lang="en-GB" sz="2800" dirty="0" smtClean="0">
                <a:latin typeface="Times New Roman" pitchFamily="18" charset="0"/>
                <a:cs typeface="Times New Roman" pitchFamily="18" charset="0"/>
              </a:rPr>
            </a:br>
            <a:r>
              <a:rPr lang="en-GB" sz="2800" dirty="0" smtClean="0"/>
              <a:t> </a:t>
            </a:r>
            <a:r>
              <a:rPr lang="en-GB" sz="2800" b="1" dirty="0" smtClean="0">
                <a:latin typeface="Times New Roman" pitchFamily="18" charset="0"/>
                <a:cs typeface="Times New Roman" pitchFamily="18" charset="0"/>
              </a:rPr>
              <a:t>components of skill of Introducing</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1.presentaion of theory</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2.modeling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3.planning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4.performance</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5.percentation</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6.feedback</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7.integration of teaching skill</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0"/>
          </a:xfrm>
        </p:spPr>
        <p:txBody>
          <a:bodyPr>
            <a:normAutofit/>
          </a:bodyPr>
          <a:lstStyle/>
          <a:p>
            <a:pPr algn="l"/>
            <a:r>
              <a:rPr lang="en-GB" b="1" smtClean="0">
                <a:latin typeface="Times New Roman" pitchFamily="18" charset="0"/>
                <a:cs typeface="Times New Roman" pitchFamily="18" charset="0"/>
              </a:rPr>
              <a:t>2</a:t>
            </a:r>
            <a:r>
              <a:rPr lang="en-GB" b="1" dirty="0" smtClean="0">
                <a:latin typeface="Times New Roman" pitchFamily="18" charset="0"/>
                <a:cs typeface="Times New Roman" pitchFamily="18" charset="0"/>
              </a:rPr>
              <a:t>. Skill of Explaining </a:t>
            </a:r>
            <a:r>
              <a:rPr lang="en-GB" dirty="0" smtClean="0"/>
              <a:t/>
            </a:r>
            <a:br>
              <a:rPr lang="en-GB" dirty="0" smtClean="0"/>
            </a:br>
            <a:r>
              <a:rPr lang="en-GB" dirty="0" smtClean="0"/>
              <a:t>	</a:t>
            </a:r>
            <a:r>
              <a:rPr lang="en-GB" sz="3100" dirty="0" smtClean="0">
                <a:latin typeface="Times New Roman" pitchFamily="18" charset="0"/>
                <a:cs typeface="Times New Roman" pitchFamily="18" charset="0"/>
              </a:rPr>
              <a:t>In classroom the teacher explains ideas and concepts. It is the most commonly used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skill and is the essence of instruction. </a:t>
            </a:r>
            <a:r>
              <a:rPr lang="en-GB" sz="4000" dirty="0" smtClean="0">
                <a:latin typeface="Times New Roman" pitchFamily="18" charset="0"/>
                <a:cs typeface="Times New Roman" pitchFamily="18" charset="0"/>
              </a:rPr>
              <a:t/>
            </a:r>
            <a:br>
              <a:rPr lang="en-GB" sz="40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explaining</a:t>
            </a:r>
            <a:r>
              <a:rPr lang="en-GB" sz="4000" dirty="0" smtClean="0">
                <a:latin typeface="Times New Roman" pitchFamily="18" charset="0"/>
                <a:cs typeface="Times New Roman" pitchFamily="18" charset="0"/>
              </a:rPr>
              <a:t> </a:t>
            </a:r>
            <a:br>
              <a:rPr lang="en-GB" sz="4000" dirty="0" smtClean="0">
                <a:latin typeface="Times New Roman" pitchFamily="18" charset="0"/>
                <a:cs typeface="Times New Roman" pitchFamily="18" charset="0"/>
              </a:rPr>
            </a:br>
            <a:r>
              <a:rPr lang="en-GB" sz="4000"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Clarity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Continuity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Relevance to content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Covering essential points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Simple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Relevant and interesting examples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Use of inducts, deductive approach.</a:t>
            </a:r>
            <a:endParaRPr lang="en-GB" sz="31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3. Skill of Questioning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Successful teaching highly dependent on questioning technique employed in the teaching sessions.</a:t>
            </a:r>
            <a:br>
              <a:rPr lang="en-GB" sz="31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questioning</a:t>
            </a:r>
            <a:r>
              <a:rPr lang="en-GB" sz="3100" b="1" dirty="0" smtClean="0">
                <a:latin typeface="Times New Roman" pitchFamily="18" charset="0"/>
                <a:cs typeface="Times New Roman" pitchFamily="18" charset="0"/>
              </a:rPr>
              <a:t/>
            </a:r>
            <a:br>
              <a:rPr lang="en-GB" sz="3100"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Prompting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Seeking Further Information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Refocusing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Redirection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Increasing Critical Awareness</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4. Skill of closure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This skill is useful for a teacher to close his teaching properly. The teacher is to summarise all the teaching during the period and provide opportunities for the students to correlate the learnt matter with the past and future knowledge. </a:t>
            </a:r>
            <a:br>
              <a:rPr lang="en-GB" sz="2800" dirty="0" smtClean="0">
                <a:latin typeface="Times New Roman" pitchFamily="18" charset="0"/>
                <a:cs typeface="Times New Roman" pitchFamily="18" charset="0"/>
              </a:rPr>
            </a:br>
            <a:endParaRPr lang="en-GB" sz="2800" b="1"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5.Skill of Reinforcement </a:t>
            </a:r>
            <a:br>
              <a:rPr lang="en-GB" b="1"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The skill is being used to utilize good behaviours of the learners and to avoid the undesirable behaviours of the learners</a:t>
            </a:r>
            <a:r>
              <a:rPr lang="en-GB" sz="2800" b="1" dirty="0" smtClean="0">
                <a:latin typeface="Times New Roman" pitchFamily="18" charset="0"/>
                <a:cs typeface="Times New Roman" pitchFamily="18" charset="0"/>
              </a:rPr>
              <a: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Components of skill of  Reinforcement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Positive Reinforcement - </a:t>
            </a:r>
            <a:r>
              <a:rPr lang="en-GB" sz="2800" dirty="0" smtClean="0">
                <a:solidFill>
                  <a:srgbClr val="FF0000"/>
                </a:solidFill>
                <a:latin typeface="Times New Roman" pitchFamily="18" charset="0"/>
                <a:cs typeface="Times New Roman" pitchFamily="18" charset="0"/>
              </a:rPr>
              <a:t>Good, Very Good, 							Yes, </a:t>
            </a:r>
            <a:r>
              <a:rPr lang="en-GB" sz="2800" dirty="0" err="1" smtClean="0">
                <a:solidFill>
                  <a:srgbClr val="FF0000"/>
                </a:solidFill>
                <a:latin typeface="Times New Roman" pitchFamily="18" charset="0"/>
                <a:cs typeface="Times New Roman" pitchFamily="18" charset="0"/>
              </a:rPr>
              <a:t>Appresation</a:t>
            </a:r>
            <a:r>
              <a:rPr lang="en-GB" sz="2800" dirty="0" smtClean="0">
                <a:solidFill>
                  <a:srgbClr val="FF0000"/>
                </a:solidFill>
                <a:latin typeface="Times New Roman" pitchFamily="18" charset="0"/>
                <a:cs typeface="Times New Roman" pitchFamily="18" charset="0"/>
              </a:rPr>
              <a:t> etc</a:t>
            </a: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Negative Reinforcement</a:t>
            </a:r>
            <a:r>
              <a:rPr lang="en-GB" sz="2800" b="1" dirty="0" smtClean="0">
                <a:latin typeface="Times New Roman" pitchFamily="18" charset="0"/>
                <a:cs typeface="Times New Roman" pitchFamily="18" charset="0"/>
              </a:rPr>
              <a:t> - </a:t>
            </a:r>
            <a:r>
              <a:rPr lang="en-GB" sz="2800" dirty="0" smtClean="0">
                <a:solidFill>
                  <a:srgbClr val="FF0000"/>
                </a:solidFill>
                <a:latin typeface="Times New Roman" pitchFamily="18" charset="0"/>
                <a:cs typeface="Times New Roman" pitchFamily="18" charset="0"/>
              </a:rPr>
              <a:t>Punishment</a:t>
            </a:r>
            <a:endParaRPr lang="en-GB" sz="2800" b="1" dirty="0">
              <a:solidFill>
                <a:srgbClr val="FF000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6. Skill of varying the stimulus </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Varying the stimulus is described as a deliberate change </a:t>
            </a:r>
            <a:r>
              <a:rPr lang="en-GB" sz="3100" dirty="0" err="1" smtClean="0">
                <a:latin typeface="Times New Roman" pitchFamily="18" charset="0"/>
                <a:cs typeface="Times New Roman" pitchFamily="18" charset="0"/>
              </a:rPr>
              <a:t>inthe</a:t>
            </a:r>
            <a:r>
              <a:rPr lang="en-GB" sz="3100" dirty="0" smtClean="0">
                <a:latin typeface="Times New Roman" pitchFamily="18" charset="0"/>
                <a:cs typeface="Times New Roman" pitchFamily="18" charset="0"/>
              </a:rPr>
              <a:t> behaviours of the teacher in order to sustain the attention of the learners throughout the lesson.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varying the stimulus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Movement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Gestures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Change in voice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Focusing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Change in interaction pattern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Pausing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Student’s physical participation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8. Aural visual switching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440510"/>
          </a:xfrm>
        </p:spPr>
        <p:txBody>
          <a:bodyPr>
            <a:normAutofit fontScale="90000"/>
          </a:bodyPr>
          <a:lstStyle/>
          <a:p>
            <a:pPr algn="l"/>
            <a:r>
              <a:rPr lang="en-GB" b="1" dirty="0" smtClean="0">
                <a:latin typeface="Times New Roman" pitchFamily="18" charset="0"/>
                <a:cs typeface="Times New Roman" pitchFamily="18" charset="0"/>
              </a:rPr>
              <a:t>7. Non – verbal cues </a:t>
            </a:r>
            <a:br>
              <a:rPr lang="en-GB"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Non-verbal communication has been defined as communication without words. They are usually made with the help of the movements of the eye, hand, head, body, and facial expressions.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non-verbal cues</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700" dirty="0" smtClean="0">
                <a:latin typeface="Times New Roman" pitchFamily="18" charset="0"/>
                <a:cs typeface="Times New Roman" pitchFamily="18" charset="0"/>
              </a:rPr>
              <a:t>Positive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(smiling, nodding the head, a delighted laugh, patting on the shoulder, asking the students to clap. The students can be asked to clap their hands for correct answers given by a student.) </a:t>
            </a:r>
            <a:br>
              <a:rPr lang="en-GB" sz="2700" dirty="0" smtClean="0">
                <a:solidFill>
                  <a:srgbClr val="FF0000"/>
                </a:solidFill>
                <a:latin typeface="Times New Roman" pitchFamily="18" charset="0"/>
                <a:cs typeface="Times New Roman" pitchFamily="18" charset="0"/>
              </a:rPr>
            </a:br>
            <a:r>
              <a:rPr lang="en-GB" sz="2700" dirty="0" smtClean="0">
                <a:solidFill>
                  <a:srgbClr val="FF0000"/>
                </a:solidFill>
                <a:latin typeface="Times New Roman" pitchFamily="18" charset="0"/>
                <a:cs typeface="Times New Roman" pitchFamily="18" charset="0"/>
              </a:rPr>
              <a:t>	</a:t>
            </a:r>
            <a:r>
              <a:rPr lang="en-GB" sz="2700" dirty="0" smtClean="0">
                <a:latin typeface="Times New Roman" pitchFamily="18" charset="0"/>
                <a:cs typeface="Times New Roman" pitchFamily="18" charset="0"/>
              </a:rPr>
              <a:t> Negative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(staring, looking angry, shaking the head, beating, caning, bruising, raising the eyebrows, tapping foot impatiently and walking .)</a:t>
            </a:r>
            <a:endParaRPr lang="en-GB" sz="2700"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97634"/>
          </a:xfrm>
        </p:spPr>
        <p:txBody>
          <a:bodyPr>
            <a:normAutofit fontScale="90000"/>
          </a:bodyPr>
          <a:lstStyle/>
          <a:p>
            <a:pPr algn="l"/>
            <a:r>
              <a:rPr lang="en-GB" dirty="0"/>
              <a:t> </a:t>
            </a:r>
            <a:r>
              <a:rPr lang="en-GB" b="1" dirty="0" smtClean="0">
                <a:latin typeface="Times New Roman" pitchFamily="18" charset="0"/>
                <a:cs typeface="Times New Roman" pitchFamily="18" charset="0"/>
              </a:rPr>
              <a:t>DEFINITION</a:t>
            </a:r>
            <a:r>
              <a:rPr lang="en-GB" dirty="0"/>
              <a:t/>
            </a:r>
            <a:br>
              <a:rPr lang="en-GB" dirty="0"/>
            </a:br>
            <a:r>
              <a:rPr lang="en-GB" dirty="0" smtClean="0"/>
              <a:t> 	</a:t>
            </a:r>
            <a:r>
              <a:rPr lang="en-GB" dirty="0" smtClean="0">
                <a:latin typeface="Times New Roman" pitchFamily="18" charset="0"/>
                <a:cs typeface="Times New Roman" pitchFamily="18" charset="0"/>
              </a:rPr>
              <a:t>“</a:t>
            </a:r>
            <a:r>
              <a:rPr lang="en-GB" dirty="0">
                <a:latin typeface="Times New Roman" pitchFamily="18" charset="0"/>
                <a:cs typeface="Times New Roman" pitchFamily="18" charset="0"/>
              </a:rPr>
              <a:t>Mathematics is the indispensable instrument of all physical researches.” </a:t>
            </a:r>
            <a:r>
              <a:rPr lang="en-GB" dirty="0" smtClean="0">
                <a:latin typeface="Times New Roman" pitchFamily="18" charset="0"/>
                <a:cs typeface="Times New Roman" pitchFamily="18" charset="0"/>
              </a:rPr>
              <a:t>             - </a:t>
            </a:r>
            <a:r>
              <a:rPr lang="en-GB" dirty="0" smtClean="0">
                <a:solidFill>
                  <a:srgbClr val="FF0000"/>
                </a:solidFill>
                <a:latin typeface="Times New Roman" pitchFamily="18" charset="0"/>
                <a:cs typeface="Times New Roman" pitchFamily="18" charset="0"/>
              </a:rPr>
              <a:t>Kant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a:latin typeface="Times New Roman" pitchFamily="18" charset="0"/>
                <a:cs typeface="Times New Roman" pitchFamily="18" charset="0"/>
              </a:rPr>
              <a:t>Mathematics is the queen of sciences and arithmetic is the queen of all </a:t>
            </a:r>
            <a:r>
              <a:rPr lang="en-GB" dirty="0" smtClean="0">
                <a:latin typeface="Times New Roman" pitchFamily="18" charset="0"/>
                <a:cs typeface="Times New Roman" pitchFamily="18" charset="0"/>
              </a:rPr>
              <a:t>mathematics”.- </a:t>
            </a:r>
            <a:r>
              <a:rPr lang="en-GB" dirty="0" smtClean="0">
                <a:solidFill>
                  <a:srgbClr val="FF0000"/>
                </a:solidFill>
                <a:latin typeface="Times New Roman" pitchFamily="18" charset="0"/>
                <a:cs typeface="Times New Roman" pitchFamily="18" charset="0"/>
              </a:rPr>
              <a:t>Gauss stated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a:latin typeface="Times New Roman" pitchFamily="18" charset="0"/>
                <a:cs typeface="Times New Roman" pitchFamily="18" charset="0"/>
              </a:rPr>
              <a:t>Mathematics is the gateway and key to all sciences</a:t>
            </a:r>
            <a:r>
              <a:rPr lang="en-GB" dirty="0" smtClean="0">
                <a:latin typeface="Times New Roman" pitchFamily="18" charset="0"/>
                <a:cs typeface="Times New Roman" pitchFamily="18" charset="0"/>
              </a:rPr>
              <a:t>”.</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err="1" smtClean="0">
                <a:solidFill>
                  <a:srgbClr val="FF0000"/>
                </a:solidFill>
                <a:latin typeface="Times New Roman" pitchFamily="18" charset="0"/>
                <a:cs typeface="Times New Roman" pitchFamily="18" charset="0"/>
              </a:rPr>
              <a:t>RogerBacon</a:t>
            </a:r>
            <a:r>
              <a:rPr lang="en-GB" dirty="0" smtClean="0">
                <a:solidFill>
                  <a:srgbClr val="FF0000"/>
                </a:solidFill>
                <a:latin typeface="Times New Roman" pitchFamily="18" charset="0"/>
                <a:cs typeface="Times New Roman" pitchFamily="18" charset="0"/>
              </a:rPr>
              <a:t>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smtClean="0"/>
              <a:t>                            </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8. Fluency in communication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Communication</a:t>
            </a:r>
            <a:r>
              <a:rPr lang="en-GB" sz="2800" dirty="0" smtClean="0">
                <a:latin typeface="Times New Roman" pitchFamily="18" charset="0"/>
                <a:cs typeface="Times New Roman" pitchFamily="18" charset="0"/>
              </a:rPr>
              <a:t> in general is a process of sending and receiving messages that enables humans to share knowledge, attitude, and skills.</a:t>
            </a:r>
            <a:br>
              <a:rPr lang="en-GB" sz="2800"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MINI-LESSON</a:t>
            </a:r>
            <a:br>
              <a:rPr lang="en-GB" sz="3600" b="1"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 It is a teaching training technique for learning 	 	   teaching skills.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*It is a short lesson that can be taught in just a few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practice may take only 20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*two or more skills used</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297634"/>
          </a:xfrm>
        </p:spPr>
        <p:txBody>
          <a:bodyPr/>
          <a:lstStyle/>
          <a:p>
            <a:pPr algn="l"/>
            <a:r>
              <a:rPr lang="en-GB" b="1" dirty="0" smtClean="0">
                <a:latin typeface="Times New Roman" pitchFamily="18" charset="0"/>
                <a:cs typeface="Times New Roman" pitchFamily="18" charset="0"/>
              </a:rPr>
              <a:t>Steps In Mini-lesson Plan</a:t>
            </a:r>
            <a:r>
              <a:rPr lang="en-GB" b="1" smtClean="0">
                <a:latin typeface="Times New Roman" pitchFamily="18" charset="0"/>
                <a:cs typeface="Times New Roman" pitchFamily="18" charset="0"/>
              </a:rPr>
              <a:t/>
            </a:r>
            <a:br>
              <a:rPr lang="en-GB" b="1" smtClean="0">
                <a:latin typeface="Times New Roman" pitchFamily="18" charset="0"/>
                <a:cs typeface="Times New Roman" pitchFamily="18" charset="0"/>
              </a:rPr>
            </a:br>
            <a:r>
              <a:rPr lang="en-GB" b="1" smtClean="0">
                <a:latin typeface="Times New Roman" pitchFamily="18" charset="0"/>
                <a:cs typeface="Times New Roman" pitchFamily="18" charset="0"/>
              </a:rPr>
              <a:t>		*</a:t>
            </a:r>
            <a:r>
              <a:rPr lang="en-GB" smtClean="0">
                <a:latin typeface="Times New Roman" pitchFamily="18" charset="0"/>
                <a:cs typeface="Times New Roman" pitchFamily="18" charset="0"/>
              </a:rPr>
              <a:t>Motivation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*Presentation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*Interaction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*Reflection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*Summing-up </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endParaRPr lang="en-GB"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143116"/>
            <a:ext cx="8229600" cy="2643206"/>
          </a:xfrm>
        </p:spPr>
        <p:txBody>
          <a:bodyPr>
            <a:normAutofit/>
          </a:bodyPr>
          <a:lstStyle/>
          <a:p>
            <a:pPr algn="ctr"/>
            <a:r>
              <a:rPr lang="en-GB" sz="8800" dirty="0" smtClean="0">
                <a:solidFill>
                  <a:schemeClr val="bg2">
                    <a:lumMod val="25000"/>
                  </a:schemeClr>
                </a:solidFill>
              </a:rPr>
              <a:t>THANKYOU</a:t>
            </a:r>
            <a:endParaRPr lang="en-GB" sz="8800" dirty="0">
              <a:solidFill>
                <a:schemeClr val="bg2">
                  <a:lumMod val="25000"/>
                </a:schemeClr>
              </a:solidFill>
            </a:endParaRPr>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GB" b="1" dirty="0" smtClean="0"/>
              <a:t>Nature </a:t>
            </a:r>
            <a:r>
              <a:rPr lang="en-GB" b="1" dirty="0"/>
              <a:t>of Mathematics </a:t>
            </a:r>
            <a:r>
              <a:rPr lang="en-GB" dirty="0"/>
              <a:t/>
            </a:r>
            <a:br>
              <a:rPr lang="en-GB" dirty="0"/>
            </a:br>
            <a:r>
              <a:rPr lang="en-GB" dirty="0" smtClean="0"/>
              <a:t>	</a:t>
            </a:r>
            <a:r>
              <a:rPr lang="en-GB" sz="3600" dirty="0" smtClean="0">
                <a:latin typeface="Times New Roman" pitchFamily="18" charset="0"/>
                <a:cs typeface="Times New Roman" pitchFamily="18" charset="0"/>
              </a:rPr>
              <a:t>1</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a science of discovery.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2</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an intellectual game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3</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the art of drawing </a:t>
            </a:r>
            <a:r>
              <a:rPr lang="en-GB" sz="3600" dirty="0" smtClean="0">
                <a:latin typeface="Times New Roman" pitchFamily="18" charset="0"/>
                <a:cs typeface="Times New Roman" pitchFamily="18" charset="0"/>
              </a:rPr>
              <a:t>                   	    conclusions </a:t>
            </a:r>
            <a:r>
              <a:rPr lang="en-GB" sz="3600" dirty="0">
                <a:latin typeface="Times New Roman" pitchFamily="18" charset="0"/>
                <a:cs typeface="Times New Roman" pitchFamily="18" charset="0"/>
              </a:rPr>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4</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a tool subject.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5</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a system of logical </a:t>
            </a:r>
            <a:r>
              <a:rPr lang="en-GB" sz="3600" dirty="0" smtClean="0">
                <a:latin typeface="Times New Roman" pitchFamily="18" charset="0"/>
                <a:cs typeface="Times New Roman" pitchFamily="18" charset="0"/>
              </a:rPr>
              <a:t>	    	    processes </a:t>
            </a:r>
            <a:r>
              <a:rPr lang="en-GB" sz="3600" dirty="0">
                <a:latin typeface="Times New Roman" pitchFamily="18" charset="0"/>
                <a:cs typeface="Times New Roman" pitchFamily="18" charset="0"/>
              </a:rPr>
              <a:t/>
            </a:r>
            <a:br>
              <a:rPr lang="en-GB" sz="3600" dirty="0">
                <a:latin typeface="Times New Roman" pitchFamily="18" charset="0"/>
                <a:cs typeface="Times New Roman" pitchFamily="18" charset="0"/>
              </a:rPr>
            </a:br>
            <a:r>
              <a:rPr lang="en-GB" sz="3600" dirty="0" smtClean="0">
                <a:latin typeface="Times New Roman" pitchFamily="18" charset="0"/>
                <a:cs typeface="Times New Roman" pitchFamily="18" charset="0"/>
              </a:rPr>
              <a:t>	6</a:t>
            </a:r>
            <a:r>
              <a:rPr lang="en-GB" sz="3600" dirty="0">
                <a:latin typeface="Times New Roman" pitchFamily="18" charset="0"/>
                <a:cs typeface="Times New Roman" pitchFamily="18" charset="0"/>
              </a:rPr>
              <a:t>. </a:t>
            </a:r>
            <a:r>
              <a:rPr lang="en-GB" sz="3600" dirty="0" smtClean="0">
                <a:latin typeface="Times New Roman" pitchFamily="18" charset="0"/>
                <a:cs typeface="Times New Roman" pitchFamily="18" charset="0"/>
              </a:rPr>
              <a:t>Mathematics</a:t>
            </a:r>
            <a:r>
              <a:rPr lang="en-GB" sz="3600" dirty="0">
                <a:latin typeface="Times New Roman" pitchFamily="18" charset="0"/>
                <a:cs typeface="Times New Roman" pitchFamily="18" charset="0"/>
              </a:rPr>
              <a:t>: an intuitive method. </a:t>
            </a:r>
            <a:br>
              <a:rPr lang="en-GB" sz="3600" dirty="0">
                <a:latin typeface="Times New Roman" pitchFamily="18" charset="0"/>
                <a:cs typeface="Times New Roman" pitchFamily="18" charset="0"/>
              </a:rPr>
            </a:br>
            <a:endParaRPr lang="en-GB"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a:latin typeface="Times New Roman" pitchFamily="18" charset="0"/>
                <a:cs typeface="Times New Roman" pitchFamily="18" charset="0"/>
              </a:rPr>
              <a:t/>
            </a:r>
            <a:br>
              <a:rPr lang="en-GB" b="1" dirty="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a:latin typeface="Times New Roman" pitchFamily="18" charset="0"/>
                <a:cs typeface="Times New Roman" pitchFamily="18" charset="0"/>
              </a:rPr>
              <a:t/>
            </a:r>
            <a:br>
              <a:rPr lang="en-GB" b="1" dirty="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a:latin typeface="Times New Roman" pitchFamily="18" charset="0"/>
                <a:cs typeface="Times New Roman" pitchFamily="18" charset="0"/>
              </a:rPr>
              <a:t/>
            </a:r>
            <a:br>
              <a:rPr lang="en-GB" b="1" dirty="0">
                <a:latin typeface="Times New Roman" pitchFamily="18" charset="0"/>
                <a:cs typeface="Times New Roman" pitchFamily="18" charset="0"/>
              </a:rPr>
            </a:br>
            <a:r>
              <a:rPr lang="en-GB" b="1" dirty="0" smtClean="0">
                <a:latin typeface="Times New Roman" pitchFamily="18" charset="0"/>
                <a:cs typeface="Times New Roman" pitchFamily="18" charset="0"/>
              </a:rPr>
              <a:t>scope </a:t>
            </a:r>
            <a:r>
              <a:rPr lang="en-GB" b="1" dirty="0">
                <a:latin typeface="Times New Roman" pitchFamily="18" charset="0"/>
                <a:cs typeface="Times New Roman" pitchFamily="18" charset="0"/>
              </a:rPr>
              <a:t>of </a:t>
            </a:r>
            <a:r>
              <a:rPr lang="en-GB" b="1" dirty="0" smtClean="0">
                <a:latin typeface="Times New Roman" pitchFamily="18" charset="0"/>
                <a:cs typeface="Times New Roman" pitchFamily="18" charset="0"/>
              </a:rPr>
              <a:t>Mathematics</a:t>
            </a:r>
            <a:br>
              <a:rPr lang="en-GB" b="1" dirty="0" smtClean="0">
                <a:latin typeface="Times New Roman" pitchFamily="18" charset="0"/>
                <a:cs typeface="Times New Roman" pitchFamily="18" charset="0"/>
              </a:rPr>
            </a:br>
            <a:r>
              <a:rPr lang="en-GB" dirty="0" smtClean="0">
                <a:latin typeface="Times New Roman" pitchFamily="18" charset="0"/>
                <a:cs typeface="Times New Roman" pitchFamily="18" charset="0"/>
              </a:rPr>
              <a:t>                   -Logic</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err="1" smtClean="0">
                <a:latin typeface="Times New Roman" pitchFamily="18" charset="0"/>
                <a:cs typeface="Times New Roman" pitchFamily="18" charset="0"/>
              </a:rPr>
              <a:t>Structuer</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-Number System</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dirty="0" err="1" smtClean="0">
                <a:latin typeface="Times New Roman" pitchFamily="18" charset="0"/>
                <a:cs typeface="Times New Roman" pitchFamily="18" charset="0"/>
              </a:rPr>
              <a:t>Abstrac</a:t>
            </a:r>
            <a:r>
              <a:rPr lang="en-GB" dirty="0" smtClean="0">
                <a:latin typeface="Times New Roman" pitchFamily="18" charset="0"/>
                <a:cs typeface="Times New Roman" pitchFamily="18" charset="0"/>
              </a:rPr>
              <a:t>                                                                    </a:t>
            </a:r>
            <a:r>
              <a:rPr lang="en-GB" dirty="0" smtClean="0"/>
              <a:t/>
            </a:r>
            <a:br>
              <a:rPr lang="en-GB" dirty="0" smtClean="0"/>
            </a:br>
            <a:r>
              <a:rPr lang="en-GB" b="1" dirty="0" smtClean="0">
                <a:latin typeface="Times New Roman" pitchFamily="18" charset="0"/>
                <a:cs typeface="Times New Roman" pitchFamily="18" charset="0"/>
              </a:rPr>
              <a:t>  Levels Of Mathematics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Applied Mathematics</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Basic </a:t>
            </a:r>
            <a:r>
              <a:rPr lang="en-GB" dirty="0" err="1" smtClean="0">
                <a:latin typeface="Times New Roman" pitchFamily="18" charset="0"/>
                <a:cs typeface="Times New Roman" pitchFamily="18" charset="0"/>
              </a:rPr>
              <a:t>Mathamatics</a:t>
            </a:r>
            <a:r>
              <a:rPr lang="en-GB" dirty="0" smtClean="0">
                <a:latin typeface="Times New Roman" pitchFamily="18" charset="0"/>
                <a:cs typeface="Times New Roman" pitchFamily="18" charset="0"/>
              </a:rPr>
              <a:t>                 		</a:t>
            </a:r>
            <a:r>
              <a:rPr lang="en-GB" dirty="0" smtClean="0"/>
              <a:t/>
            </a:r>
            <a:br>
              <a:rPr lang="en-GB" dirty="0" smtClean="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GB" b="1" dirty="0" smtClean="0">
                <a:latin typeface="Times New Roman" pitchFamily="18" charset="0"/>
                <a:cs typeface="Times New Roman" pitchFamily="18" charset="0"/>
              </a:rPr>
              <a:t>Basic </a:t>
            </a:r>
            <a:r>
              <a:rPr lang="en-GB" b="1" dirty="0" err="1" smtClean="0">
                <a:latin typeface="Times New Roman" pitchFamily="18" charset="0"/>
                <a:cs typeface="Times New Roman" pitchFamily="18" charset="0"/>
              </a:rPr>
              <a:t>Mathamatics</a:t>
            </a:r>
            <a:r>
              <a:rPr lang="en-GB" b="1" dirty="0" smtClean="0">
                <a:latin typeface="Times New Roman" pitchFamily="18" charset="0"/>
                <a:cs typeface="Times New Roman" pitchFamily="18" charset="0"/>
              </a:rPr>
              <a:t> </a:t>
            </a:r>
            <a:r>
              <a:rPr lang="en-GB" dirty="0"/>
              <a:t/>
            </a:r>
            <a:br>
              <a:rPr lang="en-GB" dirty="0"/>
            </a:br>
            <a:r>
              <a:rPr lang="en-GB" dirty="0" smtClean="0"/>
              <a:t>	</a:t>
            </a:r>
            <a:r>
              <a:rPr lang="en-GB" sz="3100" dirty="0" smtClean="0">
                <a:latin typeface="Times New Roman" pitchFamily="18" charset="0"/>
                <a:cs typeface="Times New Roman" pitchFamily="18" charset="0"/>
              </a:rPr>
              <a:t>[</a:t>
            </a:r>
            <a:r>
              <a:rPr lang="en-GB" sz="3100" dirty="0" err="1" smtClean="0">
                <a:latin typeface="Times New Roman" pitchFamily="18" charset="0"/>
                <a:cs typeface="Times New Roman" pitchFamily="18" charset="0"/>
              </a:rPr>
              <a:t>i</a:t>
            </a:r>
            <a:r>
              <a:rPr lang="en-GB" sz="3100" dirty="0" smtClean="0">
                <a:latin typeface="Times New Roman" pitchFamily="18" charset="0"/>
                <a:cs typeface="Times New Roman" pitchFamily="18" charset="0"/>
              </a:rPr>
              <a:t>]</a:t>
            </a:r>
            <a:r>
              <a:rPr lang="en-GB" sz="3100" dirty="0" smtClean="0">
                <a:solidFill>
                  <a:schemeClr val="accent6"/>
                </a:solidFill>
                <a:latin typeface="Times New Roman" pitchFamily="18" charset="0"/>
                <a:cs typeface="Times New Roman" pitchFamily="18" charset="0"/>
              </a:rPr>
              <a:t>Algebra </a:t>
            </a: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Analytical geometry, Trigonometry, </a:t>
            </a:r>
            <a:r>
              <a:rPr lang="en-GB" sz="3100" dirty="0" smtClean="0">
                <a:latin typeface="Times New Roman" pitchFamily="18" charset="0"/>
                <a:cs typeface="Times New Roman" pitchFamily="18" charset="0"/>
              </a:rPr>
              <a:t>Combinatorial </a:t>
            </a:r>
            <a:r>
              <a:rPr lang="en-GB" sz="3100" dirty="0">
                <a:latin typeface="Times New Roman" pitchFamily="18" charset="0"/>
                <a:cs typeface="Times New Roman" pitchFamily="18" charset="0"/>
              </a:rPr>
              <a:t>geometry, differential and Algebraic Geometry etc.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[ii]</a:t>
            </a:r>
            <a:r>
              <a:rPr lang="en-GB" sz="3100" dirty="0" smtClean="0">
                <a:solidFill>
                  <a:schemeClr val="accent6"/>
                </a:solidFill>
                <a:latin typeface="Times New Roman" pitchFamily="18" charset="0"/>
                <a:cs typeface="Times New Roman" pitchFamily="18" charset="0"/>
              </a:rPr>
              <a:t>Set </a:t>
            </a:r>
            <a:r>
              <a:rPr lang="en-GB" sz="3100" dirty="0">
                <a:solidFill>
                  <a:schemeClr val="accent6"/>
                </a:solidFill>
                <a:latin typeface="Times New Roman" pitchFamily="18" charset="0"/>
                <a:cs typeface="Times New Roman" pitchFamily="18" charset="0"/>
              </a:rPr>
              <a:t>theory </a:t>
            </a:r>
            <a:r>
              <a:rPr lang="en-GB" sz="3100" dirty="0">
                <a:latin typeface="Times New Roman" pitchFamily="18" charset="0"/>
                <a:cs typeface="Times New Roman" pitchFamily="18" charset="0"/>
              </a:rPr>
              <a:t>–Origin and definition, fundamental set concepts, postulates of </a:t>
            </a:r>
            <a:r>
              <a:rPr lang="en-GB" sz="3100" dirty="0" smtClean="0">
                <a:latin typeface="Times New Roman" pitchFamily="18" charset="0"/>
                <a:cs typeface="Times New Roman" pitchFamily="18" charset="0"/>
              </a:rPr>
              <a:t>axiomatic </a:t>
            </a:r>
            <a:r>
              <a:rPr lang="en-GB" sz="3100" dirty="0">
                <a:latin typeface="Times New Roman" pitchFamily="18" charset="0"/>
                <a:cs typeface="Times New Roman" pitchFamily="18" charset="0"/>
              </a:rPr>
              <a:t>set theory, etc.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[iii]</a:t>
            </a:r>
            <a:r>
              <a:rPr lang="en-GB" sz="3100" dirty="0" smtClean="0">
                <a:solidFill>
                  <a:schemeClr val="accent6"/>
                </a:solidFill>
                <a:latin typeface="Times New Roman" pitchFamily="18" charset="0"/>
                <a:cs typeface="Times New Roman" pitchFamily="18" charset="0"/>
              </a:rPr>
              <a:t>Topology </a:t>
            </a:r>
            <a:r>
              <a:rPr lang="en-GB" sz="3100" dirty="0">
                <a:latin typeface="Times New Roman" pitchFamily="18" charset="0"/>
                <a:cs typeface="Times New Roman" pitchFamily="18" charset="0"/>
              </a:rPr>
              <a:t>– General topology, Topological groups, Differential topology, </a:t>
            </a:r>
            <a:r>
              <a:rPr lang="en-GB" sz="3100" dirty="0" smtClean="0">
                <a:latin typeface="Times New Roman" pitchFamily="18" charset="0"/>
                <a:cs typeface="Times New Roman" pitchFamily="18" charset="0"/>
              </a:rPr>
              <a:t>Algebraic topology </a:t>
            </a: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[iv]</a:t>
            </a:r>
            <a:r>
              <a:rPr lang="en-GB" sz="3100" dirty="0" smtClean="0">
                <a:solidFill>
                  <a:schemeClr val="accent6"/>
                </a:solidFill>
                <a:latin typeface="Times New Roman" pitchFamily="18" charset="0"/>
                <a:cs typeface="Times New Roman" pitchFamily="18" charset="0"/>
              </a:rPr>
              <a:t>Algebraic </a:t>
            </a:r>
            <a:r>
              <a:rPr lang="en-GB" sz="3100" dirty="0">
                <a:solidFill>
                  <a:schemeClr val="accent6"/>
                </a:solidFill>
                <a:latin typeface="Times New Roman" pitchFamily="18" charset="0"/>
                <a:cs typeface="Times New Roman" pitchFamily="18" charset="0"/>
              </a:rPr>
              <a:t>System</a:t>
            </a:r>
            <a:r>
              <a:rPr lang="en-GB" sz="3100" dirty="0">
                <a:latin typeface="Times New Roman" pitchFamily="18" charset="0"/>
                <a:cs typeface="Times New Roman" pitchFamily="18" charset="0"/>
              </a:rPr>
              <a:t>- Groups, Rings, Field, Vector Spaces.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[v]</a:t>
            </a:r>
            <a:r>
              <a:rPr lang="en-GB" sz="3100" dirty="0" smtClean="0">
                <a:solidFill>
                  <a:schemeClr val="accent6"/>
                </a:solidFill>
                <a:latin typeface="Times New Roman" pitchFamily="18" charset="0"/>
                <a:cs typeface="Times New Roman" pitchFamily="18" charset="0"/>
              </a:rPr>
              <a:t>Analysis</a:t>
            </a: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It includes Real and Complex analysis, Functional Analysis, Differential Equation, </a:t>
            </a:r>
            <a:br>
              <a:rPr lang="en-GB" sz="3100" dirty="0">
                <a:latin typeface="Times New Roman" pitchFamily="18" charset="0"/>
                <a:cs typeface="Times New Roman" pitchFamily="18" charset="0"/>
              </a:rPr>
            </a:br>
            <a:r>
              <a:rPr lang="en-GB" sz="3100" dirty="0">
                <a:latin typeface="Times New Roman" pitchFamily="18" charset="0"/>
                <a:cs typeface="Times New Roman" pitchFamily="18" charset="0"/>
              </a:rPr>
              <a:t>Fourier, Theory of Probability, Vector and Tensor. </a:t>
            </a:r>
            <a:br>
              <a:rPr lang="en-GB" sz="3100" dirty="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8929718" cy="6858000"/>
          </a:xfrm>
        </p:spPr>
        <p:txBody>
          <a:bodyPr>
            <a:normAutofit fontScale="90000"/>
          </a:bodyPr>
          <a:lstStyle/>
          <a:p>
            <a:pPr algn="l"/>
            <a:r>
              <a:rPr lang="en-GB" dirty="0" smtClean="0"/>
              <a:t/>
            </a:r>
            <a:br>
              <a:rPr lang="en-GB" dirty="0" smtClean="0"/>
            </a:br>
            <a:r>
              <a:rPr lang="en-GB" dirty="0"/>
              <a:t/>
            </a:r>
            <a:br>
              <a:rPr lang="en-GB" dirty="0"/>
            </a:br>
            <a:r>
              <a:rPr lang="en-GB" b="1" dirty="0" smtClean="0">
                <a:latin typeface="Times New Roman" pitchFamily="18" charset="0"/>
                <a:cs typeface="Times New Roman" pitchFamily="18" charset="0"/>
              </a:rPr>
              <a:t>Applied Mathematics </a:t>
            </a:r>
            <a:r>
              <a:rPr lang="en-GB" dirty="0" smtClean="0"/>
              <a:t/>
            </a:r>
            <a:br>
              <a:rPr lang="en-GB" dirty="0" smtClean="0"/>
            </a:br>
            <a:r>
              <a:rPr lang="en-GB" dirty="0" smtClean="0"/>
              <a:t>	</a:t>
            </a:r>
            <a:r>
              <a:rPr lang="en-GB" sz="3100" dirty="0" smtClean="0"/>
              <a:t>(</a:t>
            </a:r>
            <a:r>
              <a:rPr lang="en-GB" sz="3100" dirty="0">
                <a:latin typeface="Times New Roman" pitchFamily="18" charset="0"/>
                <a:cs typeface="Times New Roman" pitchFamily="18" charset="0"/>
              </a:rPr>
              <a:t>a) </a:t>
            </a:r>
            <a:r>
              <a:rPr lang="en-GB" sz="3100" dirty="0" err="1" smtClean="0">
                <a:solidFill>
                  <a:schemeClr val="accent6"/>
                </a:solidFill>
                <a:latin typeface="Times New Roman" pitchFamily="18" charset="0"/>
                <a:cs typeface="Times New Roman" pitchFamily="18" charset="0"/>
              </a:rPr>
              <a:t>Calculatory</a:t>
            </a:r>
            <a:r>
              <a:rPr lang="en-GB" sz="3100" dirty="0" smtClean="0">
                <a:solidFill>
                  <a:schemeClr val="accent6"/>
                </a:solidFill>
                <a:latin typeface="Times New Roman" pitchFamily="18" charset="0"/>
                <a:cs typeface="Times New Roman" pitchFamily="18" charset="0"/>
              </a:rPr>
              <a:t> </a:t>
            </a:r>
            <a:r>
              <a:rPr lang="en-GB" sz="3100" dirty="0">
                <a:solidFill>
                  <a:schemeClr val="accent6"/>
                </a:solidFill>
                <a:latin typeface="Times New Roman" pitchFamily="18" charset="0"/>
                <a:cs typeface="Times New Roman" pitchFamily="18" charset="0"/>
              </a:rPr>
              <a:t>Science </a:t>
            </a:r>
            <a:r>
              <a:rPr lang="en-GB" sz="3100" dirty="0">
                <a:latin typeface="Times New Roman" pitchFamily="18" charset="0"/>
                <a:cs typeface="Times New Roman" pitchFamily="18" charset="0"/>
              </a:rPr>
              <a:t>– It includes numeral notations, calculating aspects of </a:t>
            </a:r>
            <a:br>
              <a:rPr lang="en-GB" sz="3100" dirty="0">
                <a:latin typeface="Times New Roman" pitchFamily="18" charset="0"/>
                <a:cs typeface="Times New Roman" pitchFamily="18" charset="0"/>
              </a:rPr>
            </a:br>
            <a:r>
              <a:rPr lang="en-GB" sz="3100" dirty="0">
                <a:latin typeface="Times New Roman" pitchFamily="18" charset="0"/>
                <a:cs typeface="Times New Roman" pitchFamily="18" charset="0"/>
              </a:rPr>
              <a:t>algebra, calculating use of tables and graphs, geometrical aids, mathematical </a:t>
            </a:r>
            <a:br>
              <a:rPr lang="en-GB" sz="3100" dirty="0">
                <a:latin typeface="Times New Roman" pitchFamily="18" charset="0"/>
                <a:cs typeface="Times New Roman" pitchFamily="18" charset="0"/>
              </a:rPr>
            </a:br>
            <a:r>
              <a:rPr lang="en-GB" sz="3100" dirty="0">
                <a:latin typeface="Times New Roman" pitchFamily="18" charset="0"/>
                <a:cs typeface="Times New Roman" pitchFamily="18" charset="0"/>
              </a:rPr>
              <a:t>models, </a:t>
            </a:r>
            <a:r>
              <a:rPr lang="en-GB" sz="3100" dirty="0" err="1">
                <a:latin typeface="Times New Roman" pitchFamily="18" charset="0"/>
                <a:cs typeface="Times New Roman" pitchFamily="18" charset="0"/>
              </a:rPr>
              <a:t>analogic</a:t>
            </a:r>
            <a:r>
              <a:rPr lang="en-GB" sz="3100" dirty="0">
                <a:latin typeface="Times New Roman" pitchFamily="18" charset="0"/>
                <a:cs typeface="Times New Roman" pitchFamily="18" charset="0"/>
              </a:rPr>
              <a:t>, computation, digital computations etc.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b</a:t>
            </a:r>
            <a:r>
              <a:rPr lang="en-GB" sz="3100" dirty="0">
                <a:solidFill>
                  <a:schemeClr val="accent6"/>
                </a:solidFill>
                <a:latin typeface="Times New Roman" pitchFamily="18" charset="0"/>
                <a:cs typeface="Times New Roman" pitchFamily="18" charset="0"/>
              </a:rPr>
              <a:t>) </a:t>
            </a:r>
            <a:r>
              <a:rPr lang="en-GB" sz="3100" dirty="0" smtClean="0">
                <a:solidFill>
                  <a:schemeClr val="accent6"/>
                </a:solidFill>
                <a:latin typeface="Times New Roman" pitchFamily="18" charset="0"/>
                <a:cs typeface="Times New Roman" pitchFamily="18" charset="0"/>
              </a:rPr>
              <a:t>Statistics- </a:t>
            </a:r>
            <a:r>
              <a:rPr lang="en-GB" sz="3100" dirty="0">
                <a:latin typeface="Times New Roman" pitchFamily="18" charset="0"/>
                <a:cs typeface="Times New Roman" pitchFamily="18" charset="0"/>
              </a:rPr>
              <a:t>Basic </a:t>
            </a:r>
            <a:r>
              <a:rPr lang="en-GB" sz="3100" dirty="0" err="1">
                <a:latin typeface="Times New Roman" pitchFamily="18" charset="0"/>
                <a:cs typeface="Times New Roman" pitchFamily="18" charset="0"/>
              </a:rPr>
              <a:t>principles,Estimation</a:t>
            </a:r>
            <a:r>
              <a:rPr lang="en-GB" sz="3100" dirty="0">
                <a:latin typeface="Times New Roman" pitchFamily="18" charset="0"/>
                <a:cs typeface="Times New Roman" pitchFamily="18" charset="0"/>
              </a:rPr>
              <a:t>, Hypothesis testing structure etc. </a:t>
            </a: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c) </a:t>
            </a:r>
            <a:r>
              <a:rPr lang="en-GB" sz="3100" dirty="0" smtClean="0">
                <a:solidFill>
                  <a:schemeClr val="accent6"/>
                </a:solidFill>
                <a:latin typeface="Times New Roman" pitchFamily="18" charset="0"/>
                <a:cs typeface="Times New Roman" pitchFamily="18" charset="0"/>
              </a:rPr>
              <a:t>Numerical </a:t>
            </a:r>
            <a:r>
              <a:rPr lang="en-GB" sz="3100" dirty="0">
                <a:solidFill>
                  <a:schemeClr val="accent6"/>
                </a:solidFill>
                <a:latin typeface="Times New Roman" pitchFamily="18" charset="0"/>
                <a:cs typeface="Times New Roman" pitchFamily="18" charset="0"/>
              </a:rPr>
              <a:t>analysis</a:t>
            </a:r>
            <a:r>
              <a:rPr lang="en-GB" sz="3100" dirty="0">
                <a:latin typeface="Times New Roman" pitchFamily="18" charset="0"/>
                <a:cs typeface="Times New Roman" pitchFamily="18" charset="0"/>
              </a:rPr>
              <a:t>.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d) </a:t>
            </a:r>
            <a:r>
              <a:rPr lang="en-GB" sz="3100" dirty="0" smtClean="0">
                <a:solidFill>
                  <a:schemeClr val="accent6"/>
                </a:solidFill>
                <a:latin typeface="Times New Roman" pitchFamily="18" charset="0"/>
                <a:cs typeface="Times New Roman" pitchFamily="18" charset="0"/>
              </a:rPr>
              <a:t>Mathematical </a:t>
            </a:r>
            <a:r>
              <a:rPr lang="en-GB" sz="3100" dirty="0">
                <a:solidFill>
                  <a:schemeClr val="accent6"/>
                </a:solidFill>
                <a:latin typeface="Times New Roman" pitchFamily="18" charset="0"/>
                <a:cs typeface="Times New Roman" pitchFamily="18" charset="0"/>
              </a:rPr>
              <a:t>theory of optimization  </a:t>
            </a: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e) </a:t>
            </a:r>
            <a:r>
              <a:rPr lang="en-GB" sz="3100" dirty="0" smtClean="0">
                <a:solidFill>
                  <a:schemeClr val="accent6"/>
                </a:solidFill>
                <a:latin typeface="Times New Roman" pitchFamily="18" charset="0"/>
                <a:cs typeface="Times New Roman" pitchFamily="18" charset="0"/>
              </a:rPr>
              <a:t>Automation </a:t>
            </a:r>
            <a:r>
              <a:rPr lang="en-GB" sz="3100" dirty="0">
                <a:solidFill>
                  <a:schemeClr val="accent6"/>
                </a:solidFill>
                <a:latin typeface="Times New Roman" pitchFamily="18" charset="0"/>
                <a:cs typeface="Times New Roman" pitchFamily="18" charset="0"/>
              </a:rPr>
              <a:t>theory  </a:t>
            </a: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f</a:t>
            </a:r>
            <a:r>
              <a:rPr lang="en-GB" sz="3100" dirty="0">
                <a:solidFill>
                  <a:schemeClr val="accent6"/>
                </a:solidFill>
                <a:latin typeface="Times New Roman" pitchFamily="18" charset="0"/>
                <a:cs typeface="Times New Roman" pitchFamily="18" charset="0"/>
              </a:rPr>
              <a:t>) </a:t>
            </a:r>
            <a:r>
              <a:rPr lang="en-GB" sz="3100" dirty="0" smtClean="0">
                <a:solidFill>
                  <a:schemeClr val="accent6"/>
                </a:solidFill>
                <a:latin typeface="Times New Roman" pitchFamily="18" charset="0"/>
                <a:cs typeface="Times New Roman" pitchFamily="18" charset="0"/>
              </a:rPr>
              <a:t>Information </a:t>
            </a:r>
            <a:r>
              <a:rPr lang="en-GB" sz="3100" dirty="0">
                <a:solidFill>
                  <a:schemeClr val="accent6"/>
                </a:solidFill>
                <a:latin typeface="Times New Roman" pitchFamily="18" charset="0"/>
                <a:cs typeface="Times New Roman" pitchFamily="18" charset="0"/>
              </a:rPr>
              <a:t>theory </a:t>
            </a: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t>
            </a:r>
            <a:r>
              <a:rPr lang="en-GB" sz="3100" dirty="0">
                <a:latin typeface="Times New Roman" pitchFamily="18" charset="0"/>
                <a:cs typeface="Times New Roman" pitchFamily="18" charset="0"/>
              </a:rPr>
              <a:t>g) </a:t>
            </a:r>
            <a:r>
              <a:rPr lang="en-GB" sz="3100" dirty="0" smtClean="0">
                <a:solidFill>
                  <a:schemeClr val="accent6"/>
                </a:solidFill>
                <a:latin typeface="Times New Roman" pitchFamily="18" charset="0"/>
                <a:cs typeface="Times New Roman" pitchFamily="18" charset="0"/>
              </a:rPr>
              <a:t>Mathematical </a:t>
            </a:r>
            <a:r>
              <a:rPr lang="en-GB" sz="3100" dirty="0">
                <a:solidFill>
                  <a:schemeClr val="accent6"/>
                </a:solidFill>
                <a:latin typeface="Times New Roman" pitchFamily="18" charset="0"/>
                <a:cs typeface="Times New Roman" pitchFamily="18" charset="0"/>
              </a:rPr>
              <a:t>aspects of physical </a:t>
            </a:r>
            <a:r>
              <a:rPr lang="en-GB" sz="3100" dirty="0" smtClean="0">
                <a:solidFill>
                  <a:schemeClr val="accent6"/>
                </a:solidFill>
                <a:latin typeface="Times New Roman" pitchFamily="18" charset="0"/>
                <a:cs typeface="Times New Roman" pitchFamily="18" charset="0"/>
              </a:rPr>
              <a:t>theories. </a:t>
            </a:r>
            <a:br>
              <a:rPr lang="en-GB" sz="3100" dirty="0" smtClean="0">
                <a:solidFill>
                  <a:schemeClr val="accent6"/>
                </a:solidFill>
                <a:latin typeface="Times New Roman" pitchFamily="18" charset="0"/>
                <a:cs typeface="Times New Roman" pitchFamily="18" charset="0"/>
              </a:rPr>
            </a:b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a:latin typeface="Times New Roman" pitchFamily="18" charset="0"/>
                <a:cs typeface="Times New Roman" pitchFamily="18" charset="0"/>
              </a:rPr>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GB" b="1" dirty="0" smtClean="0">
                <a:latin typeface="Times New Roman" pitchFamily="18" charset="0"/>
                <a:cs typeface="Times New Roman" pitchFamily="18" charset="0"/>
              </a:rPr>
              <a:t>Aims </a:t>
            </a:r>
            <a:r>
              <a:rPr lang="en-GB" b="1" dirty="0">
                <a:latin typeface="Times New Roman" pitchFamily="18" charset="0"/>
                <a:cs typeface="Times New Roman" pitchFamily="18" charset="0"/>
              </a:rPr>
              <a:t>of teaching </a:t>
            </a:r>
            <a:r>
              <a:rPr lang="en-GB" b="1" dirty="0" smtClean="0">
                <a:latin typeface="Times New Roman" pitchFamily="18" charset="0"/>
                <a:cs typeface="Times New Roman" pitchFamily="18" charset="0"/>
              </a:rPr>
              <a:t>Mathematics</a:t>
            </a:r>
            <a:r>
              <a:rPr lang="en-GB" dirty="0" smtClean="0"/>
              <a:t/>
            </a:r>
            <a:br>
              <a:rPr lang="en-GB" dirty="0" smtClean="0"/>
            </a:br>
            <a:r>
              <a:rPr lang="en-GB" dirty="0" smtClean="0"/>
              <a:t>	 </a:t>
            </a:r>
            <a:r>
              <a:rPr lang="en-GB" sz="3100" dirty="0">
                <a:latin typeface="Times New Roman" pitchFamily="18" charset="0"/>
                <a:cs typeface="Times New Roman" pitchFamily="18" charset="0"/>
              </a:rPr>
              <a:t>1. </a:t>
            </a:r>
            <a:r>
              <a:rPr lang="en-GB" sz="3100" dirty="0" smtClean="0">
                <a:latin typeface="Times New Roman" pitchFamily="18" charset="0"/>
                <a:cs typeface="Times New Roman" pitchFamily="18" charset="0"/>
              </a:rPr>
              <a:t>To </a:t>
            </a:r>
            <a:r>
              <a:rPr lang="en-GB" sz="3100" dirty="0">
                <a:latin typeface="Times New Roman" pitchFamily="18" charset="0"/>
                <a:cs typeface="Times New Roman" pitchFamily="18" charset="0"/>
              </a:rPr>
              <a:t>enable the students to solve mathematical </a:t>
            </a:r>
            <a:r>
              <a:rPr lang="en-GB" sz="3100" dirty="0" smtClean="0">
                <a:latin typeface="Times New Roman" pitchFamily="18" charset="0"/>
                <a:cs typeface="Times New Roman" pitchFamily="18" charset="0"/>
              </a:rPr>
              <a:t>	      problems </a:t>
            </a:r>
            <a:r>
              <a:rPr lang="en-GB" sz="3100" dirty="0">
                <a:latin typeface="Times New Roman" pitchFamily="18" charset="0"/>
                <a:cs typeface="Times New Roman" pitchFamily="18" charset="0"/>
              </a:rPr>
              <a:t>of daily life.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2</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To </a:t>
            </a:r>
            <a:r>
              <a:rPr lang="en-GB" sz="3100" dirty="0">
                <a:latin typeface="Times New Roman" pitchFamily="18" charset="0"/>
                <a:cs typeface="Times New Roman" pitchFamily="18" charset="0"/>
              </a:rPr>
              <a:t>enable the students to </a:t>
            </a:r>
            <a:r>
              <a:rPr lang="en-GB" sz="3100" dirty="0" smtClean="0">
                <a:latin typeface="Times New Roman" pitchFamily="18" charset="0"/>
                <a:cs typeface="Times New Roman" pitchFamily="18" charset="0"/>
              </a:rPr>
              <a:t>the development </a:t>
            </a:r>
            <a:r>
              <a:rPr lang="en-GB" sz="3100" dirty="0">
                <a:latin typeface="Times New Roman" pitchFamily="18" charset="0"/>
                <a:cs typeface="Times New Roman" pitchFamily="18" charset="0"/>
              </a:rPr>
              <a:t>of </a:t>
            </a:r>
            <a:r>
              <a:rPr lang="en-GB" sz="3100" dirty="0" smtClean="0">
                <a:latin typeface="Times New Roman" pitchFamily="18" charset="0"/>
                <a:cs typeface="Times New Roman" pitchFamily="18" charset="0"/>
              </a:rPr>
              <a:t>	    culture </a:t>
            </a:r>
            <a:r>
              <a:rPr lang="en-GB" sz="3100" dirty="0">
                <a:latin typeface="Times New Roman" pitchFamily="18" charset="0"/>
                <a:cs typeface="Times New Roman" pitchFamily="18" charset="0"/>
              </a:rPr>
              <a:t>and civilisation.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3</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To </a:t>
            </a:r>
            <a:r>
              <a:rPr lang="en-GB" sz="3100" dirty="0">
                <a:latin typeface="Times New Roman" pitchFamily="18" charset="0"/>
                <a:cs typeface="Times New Roman" pitchFamily="18" charset="0"/>
              </a:rPr>
              <a:t>develop thinking and reasoning power of the </a:t>
            </a:r>
            <a:r>
              <a:rPr lang="en-GB" sz="3100" dirty="0" smtClean="0">
                <a:latin typeface="Times New Roman" pitchFamily="18" charset="0"/>
                <a:cs typeface="Times New Roman" pitchFamily="18" charset="0"/>
              </a:rPr>
              <a:t>	    students</a:t>
            </a:r>
            <a:r>
              <a:rPr lang="en-GB" sz="3100" dirty="0">
                <a:latin typeface="Times New Roman" pitchFamily="18" charset="0"/>
                <a:cs typeface="Times New Roman" pitchFamily="18" charset="0"/>
              </a:rPr>
              <a:t>.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4</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To </a:t>
            </a:r>
            <a:r>
              <a:rPr lang="en-GB" sz="3100" dirty="0">
                <a:latin typeface="Times New Roman" pitchFamily="18" charset="0"/>
                <a:cs typeface="Times New Roman" pitchFamily="18" charset="0"/>
              </a:rPr>
              <a:t>prepare a sound foundation </a:t>
            </a:r>
            <a:r>
              <a:rPr lang="en-GB" sz="3100" dirty="0" smtClean="0">
                <a:latin typeface="Times New Roman" pitchFamily="18" charset="0"/>
                <a:cs typeface="Times New Roman" pitchFamily="18" charset="0"/>
              </a:rPr>
              <a:t>needed in 	     	    various </a:t>
            </a:r>
            <a:r>
              <a:rPr lang="en-GB" sz="3100" dirty="0">
                <a:latin typeface="Times New Roman" pitchFamily="18" charset="0"/>
                <a:cs typeface="Times New Roman" pitchFamily="18" charset="0"/>
              </a:rPr>
              <a:t>professions such as those of engineers, </a:t>
            </a:r>
            <a:r>
              <a:rPr lang="en-GB" sz="3100" dirty="0" smtClean="0">
                <a:latin typeface="Times New Roman" pitchFamily="18" charset="0"/>
                <a:cs typeface="Times New Roman" pitchFamily="18" charset="0"/>
              </a:rPr>
              <a:t>	    bankers</a:t>
            </a:r>
            <a:r>
              <a:rPr lang="en-GB" sz="3100" dirty="0">
                <a:latin typeface="Times New Roman" pitchFamily="18" charset="0"/>
                <a:cs typeface="Times New Roman" pitchFamily="18" charset="0"/>
              </a:rPr>
              <a:t>, scientists, accountants, </a:t>
            </a:r>
            <a:r>
              <a:rPr lang="en-GB" sz="3100" dirty="0" smtClean="0">
                <a:latin typeface="Times New Roman" pitchFamily="18" charset="0"/>
                <a:cs typeface="Times New Roman" pitchFamily="18" charset="0"/>
              </a:rPr>
              <a:t>statisticians </a:t>
            </a:r>
            <a:r>
              <a:rPr lang="en-GB" sz="3100" dirty="0">
                <a:latin typeface="Times New Roman" pitchFamily="18" charset="0"/>
                <a:cs typeface="Times New Roman" pitchFamily="18" charset="0"/>
              </a:rPr>
              <a:t>etc. </a:t>
            </a:r>
            <a:br>
              <a:rPr lang="en-GB" sz="3100" dirty="0">
                <a:latin typeface="Times New Roman" pitchFamily="18" charset="0"/>
                <a:cs typeface="Times New Roman" pitchFamily="18" charset="0"/>
              </a:rPr>
            </a:br>
            <a:r>
              <a:rPr lang="en-GB" sz="3100" dirty="0" smtClean="0">
                <a:latin typeface="Times New Roman" pitchFamily="18" charset="0"/>
                <a:cs typeface="Times New Roman" pitchFamily="18" charset="0"/>
              </a:rPr>
              <a:t>	5</a:t>
            </a:r>
            <a:r>
              <a:rPr lang="en-GB" sz="3100" dirty="0">
                <a:latin typeface="Times New Roman" pitchFamily="18" charset="0"/>
                <a:cs typeface="Times New Roman" pitchFamily="18" charset="0"/>
              </a:rPr>
              <a:t>. </a:t>
            </a:r>
            <a:r>
              <a:rPr lang="en-GB" sz="3100" dirty="0" smtClean="0">
                <a:latin typeface="Times New Roman" pitchFamily="18" charset="0"/>
                <a:cs typeface="Times New Roman" pitchFamily="18" charset="0"/>
              </a:rPr>
              <a:t>To </a:t>
            </a:r>
            <a:r>
              <a:rPr lang="en-GB" sz="3100" dirty="0">
                <a:latin typeface="Times New Roman" pitchFamily="18" charset="0"/>
                <a:cs typeface="Times New Roman" pitchFamily="18" charset="0"/>
              </a:rPr>
              <a:t>prepare the child for further learning in </a:t>
            </a:r>
            <a:r>
              <a:rPr lang="en-GB" sz="3100" dirty="0" smtClean="0">
                <a:latin typeface="Times New Roman" pitchFamily="18" charset="0"/>
                <a:cs typeface="Times New Roman" pitchFamily="18" charset="0"/>
              </a:rPr>
              <a:t>	  	    mathematics </a:t>
            </a:r>
            <a:r>
              <a:rPr lang="en-GB" sz="3100" dirty="0">
                <a:latin typeface="Times New Roman" pitchFamily="18" charset="0"/>
                <a:cs typeface="Times New Roman" pitchFamily="18" charset="0"/>
              </a:rPr>
              <a:t>and the related fields. </a:t>
            </a:r>
            <a:br>
              <a:rPr lang="en-GB" sz="3100" dirty="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GB" b="1" dirty="0" smtClean="0">
                <a:latin typeface="Times New Roman" pitchFamily="18" charset="0"/>
                <a:cs typeface="Times New Roman" pitchFamily="18" charset="0"/>
              </a:rPr>
              <a:t>Objectives </a:t>
            </a:r>
            <a:r>
              <a:rPr lang="en-GB" b="1" dirty="0">
                <a:latin typeface="Times New Roman" pitchFamily="18" charset="0"/>
                <a:cs typeface="Times New Roman" pitchFamily="18" charset="0"/>
              </a:rPr>
              <a:t>of teaching Mathematics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 </a:t>
            </a:r>
            <a:r>
              <a:rPr lang="en-GB" dirty="0" smtClean="0">
                <a:latin typeface="Times New Roman" pitchFamily="18" charset="0"/>
                <a:cs typeface="Times New Roman" pitchFamily="18" charset="0"/>
              </a:rPr>
              <a:t> </a:t>
            </a:r>
            <a:r>
              <a:rPr lang="en-GB" dirty="0">
                <a:latin typeface="Times New Roman" pitchFamily="18" charset="0"/>
                <a:cs typeface="Times New Roman" pitchFamily="18" charset="0"/>
              </a:rPr>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(1) Knowledge Objectives </a:t>
            </a:r>
            <a:br>
              <a:rPr lang="en-GB" dirty="0">
                <a:latin typeface="Times New Roman" pitchFamily="18" charset="0"/>
                <a:cs typeface="Times New Roman" pitchFamily="18" charset="0"/>
              </a:rPr>
            </a:br>
            <a:r>
              <a:rPr lang="en-GB" dirty="0"/>
              <a:t> </a:t>
            </a:r>
            <a:r>
              <a:rPr lang="en-GB" dirty="0">
                <a:latin typeface="Times New Roman" pitchFamily="18" charset="0"/>
                <a:cs typeface="Times New Roman" pitchFamily="18" charset="0"/>
              </a:rPr>
              <a:t>(2) Skill Objectives </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 (3) Appreciation Objectives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356</TotalTime>
  <Words>289</Words>
  <Application>Microsoft Office PowerPoint</Application>
  <PresentationFormat>On-screen Show (4:3)</PresentationFormat>
  <Paragraphs>83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Concourse</vt:lpstr>
      <vt:lpstr>DHANALAKSHMI SRINIVASAN COLLEGE OF EDUCATION  PERAMBALUR-621212   PEDAGOGY OF MATHEMATICS</vt:lpstr>
      <vt:lpstr> Aims And Objectives Of Teaching Mathematics  </vt:lpstr>
      <vt:lpstr> DEFINITION   “Mathematics is the indispensable instrument of all physical researches.”              - Kant    “Mathematics is the queen of sciences and arithmetic is the queen of all mathematics”.- Gauss stated    “Mathematics is the gateway and key to all sciences”.                                   -RogerBacon                                     </vt:lpstr>
      <vt:lpstr>Nature of Mathematics   1. Mathematics: a science of discovery.   2. Mathematics: an intellectual game   3. Mathematics: the art of drawing                         conclusions   4. Mathematics: a tool subject.   5. Mathematics: a system of logical           processes   6. Mathematics: an intuitive method.  </vt:lpstr>
      <vt:lpstr>       scope of Mathematics                    -Logic                    -Structuer        -Number System        -Abstrac                                                                       Levels Of Mathematics      Applied Mathematics    Basic Mathamatics                           </vt:lpstr>
      <vt:lpstr>Basic Mathamatics   [i]Algebra -  Analytical geometry, Trigonometry, Combinatorial geometry, differential and Algebraic Geometry etc.   [ii]Set theory –Origin and definition, fundamental set concepts, postulates of axiomatic set theory, etc.   [iii]Topology – General topology, Topological groups, Differential topology, Algebraic topology   [iv]Algebraic System- Groups, Rings, Field, Vector Spaces.   [v]Analysis-  It includes Real and Complex analysis, Functional Analysis, Differential Equation,  Fourier, Theory of Probability, Vector and Tensor.  </vt:lpstr>
      <vt:lpstr>  Applied Mathematics   (a) Calculatory Science – It includes numeral notations, calculating aspects of  algebra, calculating use of tables and graphs, geometrical aids, mathematical  models, analogic, computation, digital computations etc.   (b) Statistics- Basic principles,Estimation, Hypothesis testing structure etc.   (c) Numerical analysis.   (d) Mathematical theory of optimization    (e) Automation theory    (f) Information theory   (g) Mathematical aspects of physical theories.      </vt:lpstr>
      <vt:lpstr>Aims of teaching Mathematics   1. To enable the students to solve mathematical        problems of daily life.   2. To enable the students to the development of      culture and civilisation.   3. To develop thinking and reasoning power of the      students.   4. To prepare a sound foundation needed in            various professions such as those of engineers,      bankers, scientists, accountants, statisticians etc.   5. To prepare the child for further learning in         mathematics and the related fields.  </vt:lpstr>
      <vt:lpstr>Objectives of teaching Mathematics     (1) Knowledge Objectives   (2) Skill Objectives   (3) Appreciation Objectives</vt:lpstr>
      <vt:lpstr>Need and significance of teaching Mathematics    (i)Mathematics for Life    (ii)Mathematics as a part of                Cultural Heritage    (iii)Mathematicsfor the Workplace  Values of teaching Mathematics     (i)Practical or utilitarian value,     (ii)Disciplinary value,    (iii)Cultural value. </vt:lpstr>
      <vt:lpstr>Unit – II:   Planning for Instruction  </vt:lpstr>
      <vt:lpstr>Steps in planning a Lesson      Herbartian formal steps for lesson planning are as follows     1. Preparation     2. Presentation     3. Association and                 comparison,     4. Generalization     5. Application     6. Recapitulation   </vt:lpstr>
      <vt:lpstr>Goals in lesson plan   1. Subject matter in the lesson plan should be according to the time for teaching at the disposal of the teacher.   2. Provision of homework related to the subject matter taught should be there.   3. It should provide maximum participation of the child in the teaching and learning process.   4. In the lesson plan there should be proper provision of the teaching aids and good illustrations.   5. In the lesson plan there should be proper provision of recapitulation to have view of evaluation of the subject matter taught to the students.  </vt:lpstr>
      <vt:lpstr>Designing a Lesson Plan   “To every teacher I would say, always plan out your lesson beforehand but do not be slave to it”        - R.L. Stevenson   “To Teach we must use experience already gained as starting point  of work”.  - Ryburn </vt:lpstr>
      <vt:lpstr>Bloom’s Taxonomy of educational objectives      (i)cognitive domain,     (ii)affective domain      (iii)psychomotor domain.    </vt:lpstr>
      <vt:lpstr>Cognitive domain</vt:lpstr>
      <vt:lpstr>Affective Domain   </vt:lpstr>
      <vt:lpstr>psychomotor domain</vt:lpstr>
      <vt:lpstr>Types of test – Items       1. Multiple-Choice Tests    2. True-False Tests    3. Matching Tests    4. Essay Tests    5. Short-Answer Tests    6. Problem sets    7. Oral exams     </vt:lpstr>
      <vt:lpstr>Constructing test-items for formative evaluation in class General steps         1. Identify and define the learning outcomes to      be measured   2. Prepare test specifications   3. Construct relevant test items   4. Review and edit the items   5. Arrange the items in the test   6. Prepare directions   </vt:lpstr>
      <vt:lpstr> Unit – III:   Practicing the teaching skills in Mathematics  </vt:lpstr>
      <vt:lpstr>Teaching skills -Meaning   Teaching skills would include providing training and practice in the different techniques, approaches and strategies that would help the teachers to plan and impart instruction, provide appropriate reinforcement and conduct effective assessment. </vt:lpstr>
      <vt:lpstr>Teaching skills 1. Skill of Introducing    This is an important skill required for a teacher. Well begun is half done is a saying which indicates the importance of introducing a lesson.  components of skill of Introducing   1.presentaion of theory   2.modeling   3.planning   4.performance   5.percentation   6.feedback   7.integration of teaching skill </vt:lpstr>
      <vt:lpstr>2. Skill of Explaining   In classroom the teacher explains ideas and concepts. It is the most commonly used  skill and is the essence of instruction.  Components of skill of explaining   1. Clarity   2. Continuity   3. Relevance to content   4. Covering essential points   5. Simple   6. Relevant and interesting examples   7. Use of inducts, deductive approach.</vt:lpstr>
      <vt:lpstr>   3. Skill of Questioning   Successful teaching highly dependent on questioning technique employed in the teaching sessions. Components of  skill of questioning   Prompting   Seeking Further Information   Refocusing   Redirection   Increasing Critical Awareness    </vt:lpstr>
      <vt:lpstr>4. Skill of closure   This skill is useful for a teacher to close his teaching properly. The teacher is to summarise all the teaching during the period and provide opportunities for the students to correlate the learnt matter with the past and future knowledge.  </vt:lpstr>
      <vt:lpstr>5.Skill of Reinforcement    The skill is being used to utilize good behaviours of the learners and to avoid the undesirable behaviours of the learners.  Components of skill of  Reinforcement      Positive Reinforcement - Good, Very Good,        Yes, Appresation etc.       Negative Reinforcement - Punishment</vt:lpstr>
      <vt:lpstr>6. Skill of varying the stimulus     Varying the stimulus is described as a deliberate change inthe behaviours of the teacher in order to sustain the attention of the learners throughout the lesson.  components of varying the stimulus     1. Movement     2. Gestures     3. Change in voice     4. Focusing     5. Change in interaction pattern     6. Pausing     7. Student’s physical participation     8. Aural visual switching  </vt:lpstr>
      <vt:lpstr>7. Non – verbal cues     Non-verbal communication has been defined as communication without words. They are usually made with the help of the movements of the eye, hand, head, body, and facial expressions.  Components of  non-verbal cues   Positive non-verbal cues –   (smiling, nodding the head, a delighted laugh, patting on the shoulder, asking the students to clap. The students can be asked to clap their hands for correct answers given by a student.)    Negative non-verbal cues –   (staring, looking angry, shaking the head, beating, caning, bruising, raising the eyebrows, tapping foot impatiently and walking .)</vt:lpstr>
      <vt:lpstr>8. Fluency in communication    Communication in general is a process of sending and receiving messages that enables humans to share knowledge, attitude, and skills. MINI-LESSON  * It is a teaching training technique for learning       teaching skills.   *It is a short lesson that can be taught in just a few       minutes  *This practice may take only 20 minutes  *two or more skills used </vt:lpstr>
      <vt:lpstr>Steps In Mini-lesson Plan   *Motivation    *Presentation    *Interaction    *Reflection    *Summing-up  </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DHANALAKSHMI SRINIVASAN COLLEGE OF EDUCATION</dc:title>
  <dc:creator>USER</dc:creator>
  <cp:lastModifiedBy>admin</cp:lastModifiedBy>
  <cp:revision>82</cp:revision>
  <dcterms:created xsi:type="dcterms:W3CDTF">2020-07-23T21:28:28Z</dcterms:created>
  <dcterms:modified xsi:type="dcterms:W3CDTF">2020-07-27T06:49:31Z</dcterms:modified>
</cp:coreProperties>
</file>